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24" r:id="rId2"/>
    <p:sldId id="325" r:id="rId3"/>
    <p:sldId id="300" r:id="rId4"/>
    <p:sldId id="326" r:id="rId5"/>
    <p:sldId id="327" r:id="rId6"/>
    <p:sldId id="328" r:id="rId7"/>
    <p:sldId id="333" r:id="rId8"/>
    <p:sldId id="334" r:id="rId9"/>
    <p:sldId id="329" r:id="rId10"/>
    <p:sldId id="330" r:id="rId11"/>
    <p:sldId id="331" r:id="rId12"/>
    <p:sldId id="332" r:id="rId13"/>
    <p:sldId id="297" r:id="rId14"/>
    <p:sldId id="301" r:id="rId15"/>
    <p:sldId id="258" r:id="rId16"/>
    <p:sldId id="344" r:id="rId17"/>
    <p:sldId id="318" r:id="rId18"/>
    <p:sldId id="286" r:id="rId19"/>
    <p:sldId id="319" r:id="rId20"/>
    <p:sldId id="307" r:id="rId21"/>
    <p:sldId id="309" r:id="rId22"/>
    <p:sldId id="310" r:id="rId23"/>
    <p:sldId id="313" r:id="rId24"/>
    <p:sldId id="308" r:id="rId25"/>
    <p:sldId id="335" r:id="rId26"/>
    <p:sldId id="294" r:id="rId27"/>
    <p:sldId id="295" r:id="rId28"/>
    <p:sldId id="270" r:id="rId29"/>
    <p:sldId id="337" r:id="rId30"/>
    <p:sldId id="338" r:id="rId31"/>
    <p:sldId id="311" r:id="rId32"/>
    <p:sldId id="314" r:id="rId33"/>
    <p:sldId id="316" r:id="rId34"/>
    <p:sldId id="339" r:id="rId35"/>
    <p:sldId id="340" r:id="rId36"/>
    <p:sldId id="257" r:id="rId37"/>
    <p:sldId id="299" r:id="rId38"/>
    <p:sldId id="291" r:id="rId39"/>
    <p:sldId id="292" r:id="rId40"/>
    <p:sldId id="320" r:id="rId41"/>
    <p:sldId id="336" r:id="rId42"/>
    <p:sldId id="342" r:id="rId43"/>
    <p:sldId id="341" r:id="rId44"/>
    <p:sldId id="277" r:id="rId45"/>
    <p:sldId id="321" r:id="rId46"/>
    <p:sldId id="34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8" autoAdjust="0"/>
    <p:restoredTop sz="83324" autoAdjust="0"/>
  </p:normalViewPr>
  <p:slideViewPr>
    <p:cSldViewPr snapToGrid="0">
      <p:cViewPr varScale="1">
        <p:scale>
          <a:sx n="53" d="100"/>
          <a:sy n="53" d="100"/>
        </p:scale>
        <p:origin x="12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B18FA-E688-4EAD-A0F3-7D39E1405223}" type="datetimeFigureOut">
              <a:rPr lang="en-GB" smtClean="0"/>
              <a:t>27/02/2025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998C3-3755-46AF-A9EB-B47B88900340}" type="slidenum">
              <a:rPr lang="en-GB" smtClean="0"/>
              <a:t>‹#›</a:t>
            </a:fld>
            <a:endParaRPr lang="en-GB"/>
          </a:p>
        </p:txBody>
      </p:sp>
    </p:spTree>
    <p:extLst>
      <p:ext uri="{BB962C8B-B14F-4D97-AF65-F5344CB8AC3E}">
        <p14:creationId xmlns:p14="http://schemas.microsoft.com/office/powerpoint/2010/main" val="186877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Am I </a:t>
            </a:r>
          </a:p>
          <a:p>
            <a:endParaRPr lang="en-GB" dirty="0"/>
          </a:p>
          <a:p>
            <a:r>
              <a:rPr lang="en-GB" dirty="0"/>
              <a:t>Ed Rixon </a:t>
            </a:r>
          </a:p>
          <a:p>
            <a:endParaRPr lang="en-GB" dirty="0"/>
          </a:p>
          <a:p>
            <a:r>
              <a:rPr lang="en-GB" dirty="0"/>
              <a:t>Manage J Rixon Ltd comprising two farms;</a:t>
            </a:r>
          </a:p>
          <a:p>
            <a:endParaRPr lang="en-GB" dirty="0"/>
          </a:p>
          <a:p>
            <a:pPr marL="342900" indent="-342900">
              <a:buAutoNum type="arabicPeriod"/>
            </a:pPr>
            <a:r>
              <a:rPr lang="en-GB" dirty="0" err="1"/>
              <a:t>Reddings</a:t>
            </a:r>
            <a:r>
              <a:rPr lang="en-GB" dirty="0"/>
              <a:t> Farm in Long Crendon </a:t>
            </a:r>
          </a:p>
          <a:p>
            <a:pPr marL="342900" indent="-342900">
              <a:buAutoNum type="arabicPeriod"/>
            </a:pPr>
            <a:endParaRPr lang="en-GB" dirty="0"/>
          </a:p>
          <a:p>
            <a:pPr marL="342900" indent="-342900">
              <a:buAutoNum type="arabicPeriod"/>
            </a:pPr>
            <a:r>
              <a:rPr lang="en-GB" dirty="0" err="1"/>
              <a:t>Lopemede</a:t>
            </a:r>
            <a:r>
              <a:rPr lang="en-GB" dirty="0"/>
              <a:t> Farm in Thame </a:t>
            </a:r>
          </a:p>
          <a:p>
            <a:pPr marL="342900" indent="-342900">
              <a:buAutoNum type="arabicPeriod"/>
            </a:pPr>
            <a:endParaRPr lang="en-GB" dirty="0"/>
          </a:p>
          <a:p>
            <a:r>
              <a:rPr lang="en-GB" dirty="0"/>
              <a:t>Both farms are permanent pasture and we have a mixture of cattle and sheep on the farm.</a:t>
            </a:r>
          </a:p>
          <a:p>
            <a:endParaRPr lang="en-GB" dirty="0"/>
          </a:p>
        </p:txBody>
      </p:sp>
      <p:sp>
        <p:nvSpPr>
          <p:cNvPr id="4" name="Slide Number Placeholder 3"/>
          <p:cNvSpPr>
            <a:spLocks noGrp="1"/>
          </p:cNvSpPr>
          <p:nvPr>
            <p:ph type="sldNum" sz="quarter" idx="5"/>
          </p:nvPr>
        </p:nvSpPr>
        <p:spPr/>
        <p:txBody>
          <a:bodyPr/>
          <a:lstStyle/>
          <a:p>
            <a:fld id="{189998C3-3755-46AF-A9EB-B47B88900340}" type="slidenum">
              <a:rPr lang="en-GB" smtClean="0"/>
              <a:t>3</a:t>
            </a:fld>
            <a:endParaRPr lang="en-GB"/>
          </a:p>
        </p:txBody>
      </p:sp>
    </p:spTree>
    <p:extLst>
      <p:ext uri="{BB962C8B-B14F-4D97-AF65-F5344CB8AC3E}">
        <p14:creationId xmlns:p14="http://schemas.microsoft.com/office/powerpoint/2010/main" val="3846232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part of growing trees will be the creation of woodland, where we have outlying or unproductive fields. </a:t>
            </a:r>
          </a:p>
        </p:txBody>
      </p:sp>
      <p:sp>
        <p:nvSpPr>
          <p:cNvPr id="4" name="Slide Number Placeholder 3"/>
          <p:cNvSpPr>
            <a:spLocks noGrp="1"/>
          </p:cNvSpPr>
          <p:nvPr>
            <p:ph type="sldNum" sz="quarter" idx="5"/>
          </p:nvPr>
        </p:nvSpPr>
        <p:spPr/>
        <p:txBody>
          <a:bodyPr/>
          <a:lstStyle/>
          <a:p>
            <a:fld id="{189998C3-3755-46AF-A9EB-B47B88900340}" type="slidenum">
              <a:rPr lang="en-GB" smtClean="0"/>
              <a:t>23</a:t>
            </a:fld>
            <a:endParaRPr lang="en-GB"/>
          </a:p>
        </p:txBody>
      </p:sp>
    </p:spTree>
    <p:extLst>
      <p:ext uri="{BB962C8B-B14F-4D97-AF65-F5344CB8AC3E}">
        <p14:creationId xmlns:p14="http://schemas.microsoft.com/office/powerpoint/2010/main" val="746889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part of growing trees on the farm is to provide shelter belts against the prevailing wind, to provide protection from the wind, as well as being a </a:t>
            </a:r>
            <a:r>
              <a:rPr lang="en-GB" b="0" i="0" dirty="0" err="1">
                <a:solidFill>
                  <a:srgbClr val="FFFFFF"/>
                </a:solidFill>
                <a:effectLst/>
                <a:latin typeface="wfont_636247_134642d2a4f947658c181305e4d11d6e"/>
              </a:rPr>
              <a:t>a</a:t>
            </a:r>
            <a:r>
              <a:rPr lang="en-GB" b="0" i="0" dirty="0">
                <a:solidFill>
                  <a:srgbClr val="FFFFFF"/>
                </a:solidFill>
                <a:effectLst/>
                <a:latin typeface="wfont_636247_134642d2a4f947658c181305e4d11d6e"/>
              </a:rPr>
              <a:t> great sequester of carbon and a wildlife habitat. </a:t>
            </a:r>
            <a:r>
              <a:rPr lang="en-GB" dirty="0"/>
              <a:t> </a:t>
            </a:r>
          </a:p>
        </p:txBody>
      </p:sp>
      <p:sp>
        <p:nvSpPr>
          <p:cNvPr id="4" name="Slide Number Placeholder 3"/>
          <p:cNvSpPr>
            <a:spLocks noGrp="1"/>
          </p:cNvSpPr>
          <p:nvPr>
            <p:ph type="sldNum" sz="quarter" idx="5"/>
          </p:nvPr>
        </p:nvSpPr>
        <p:spPr/>
        <p:txBody>
          <a:bodyPr/>
          <a:lstStyle/>
          <a:p>
            <a:fld id="{189998C3-3755-46AF-A9EB-B47B88900340}" type="slidenum">
              <a:rPr lang="en-GB" smtClean="0"/>
              <a:t>24</a:t>
            </a:fld>
            <a:endParaRPr lang="en-GB"/>
          </a:p>
        </p:txBody>
      </p:sp>
    </p:spTree>
    <p:extLst>
      <p:ext uri="{BB962C8B-B14F-4D97-AF65-F5344CB8AC3E}">
        <p14:creationId xmlns:p14="http://schemas.microsoft.com/office/powerpoint/2010/main" val="2795303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further benefit to growing trees will be selling the carbon that the trees sequestered, via the government funded department called the Woodland carbon code. Currently the market for selling carbon is in its infancy, however the feeling is that once it becomes compulsory for business to off set carbon, the market for carbon will increase, and in turn so will the planting of trees. </a:t>
            </a:r>
          </a:p>
        </p:txBody>
      </p:sp>
      <p:sp>
        <p:nvSpPr>
          <p:cNvPr id="4" name="Slide Number Placeholder 3"/>
          <p:cNvSpPr>
            <a:spLocks noGrp="1"/>
          </p:cNvSpPr>
          <p:nvPr>
            <p:ph type="sldNum" sz="quarter" idx="5"/>
          </p:nvPr>
        </p:nvSpPr>
        <p:spPr/>
        <p:txBody>
          <a:bodyPr/>
          <a:lstStyle/>
          <a:p>
            <a:fld id="{189998C3-3755-46AF-A9EB-B47B88900340}" type="slidenum">
              <a:rPr lang="en-GB" smtClean="0"/>
              <a:t>27</a:t>
            </a:fld>
            <a:endParaRPr lang="en-GB"/>
          </a:p>
        </p:txBody>
      </p:sp>
    </p:spTree>
    <p:extLst>
      <p:ext uri="{BB962C8B-B14F-4D97-AF65-F5344CB8AC3E}">
        <p14:creationId xmlns:p14="http://schemas.microsoft.com/office/powerpoint/2010/main" val="1922374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after 15yrs of restoration </a:t>
            </a:r>
            <a:r>
              <a:rPr lang="en-GB" dirty="0" err="1"/>
              <a:t>Lopemede</a:t>
            </a:r>
            <a:r>
              <a:rPr lang="en-GB" dirty="0"/>
              <a:t> Farm for example should be transformed as illustrated as shown here. </a:t>
            </a:r>
          </a:p>
          <a:p>
            <a:r>
              <a:rPr lang="en-GB" dirty="0"/>
              <a:t>After pulling together the NEW strategic direction for our farms, I decided to increased my knowledge of trees by studying for a degree in Arboriculture and tree management, which I started last year at Myerscough college which is part of the University of Central Lancashire. My intention once qualified as a tree consultant is to help other farmers and landowners with the management of trees on their land. </a:t>
            </a:r>
          </a:p>
        </p:txBody>
      </p:sp>
      <p:sp>
        <p:nvSpPr>
          <p:cNvPr id="4" name="Slide Number Placeholder 3"/>
          <p:cNvSpPr>
            <a:spLocks noGrp="1"/>
          </p:cNvSpPr>
          <p:nvPr>
            <p:ph type="sldNum" sz="quarter" idx="5"/>
          </p:nvPr>
        </p:nvSpPr>
        <p:spPr/>
        <p:txBody>
          <a:bodyPr/>
          <a:lstStyle/>
          <a:p>
            <a:fld id="{189998C3-3755-46AF-A9EB-B47B88900340}" type="slidenum">
              <a:rPr lang="en-GB" smtClean="0"/>
              <a:t>28</a:t>
            </a:fld>
            <a:endParaRPr lang="en-GB"/>
          </a:p>
        </p:txBody>
      </p:sp>
    </p:spTree>
    <p:extLst>
      <p:ext uri="{BB962C8B-B14F-4D97-AF65-F5344CB8AC3E}">
        <p14:creationId xmlns:p14="http://schemas.microsoft.com/office/powerpoint/2010/main" val="1567563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2419"/>
                </a:solidFill>
                <a:effectLst/>
                <a:latin typeface="AndesExtraBold"/>
              </a:rPr>
              <a:t>Growing trees can help provide a powerful weapon in climate change, as well as reducing emission significantly. The graphs here clearly documents that we are moving towards living in a warmer climate . Whilst trees will not solve the climate emergency on there own they are excellent for</a:t>
            </a:r>
            <a:r>
              <a:rPr lang="en-GB" b="0" i="0" dirty="0">
                <a:solidFill>
                  <a:srgbClr val="002419"/>
                </a:solidFill>
                <a:effectLst/>
                <a:latin typeface="Andes"/>
              </a:rPr>
              <a:t> carbon capture as woods and forests absorb atmospheric carbon and lock it up for centuries. They do this through the process of photosynthesis.</a:t>
            </a:r>
          </a:p>
          <a:p>
            <a:pPr algn="l"/>
            <a:endParaRPr lang="en-GB" b="0" i="0" dirty="0">
              <a:solidFill>
                <a:srgbClr val="002419"/>
              </a:solidFill>
              <a:effectLst/>
              <a:latin typeface="Andes"/>
            </a:endParaRPr>
          </a:p>
          <a:p>
            <a:pPr algn="l"/>
            <a:endParaRPr lang="en-GB" b="0" i="0" dirty="0">
              <a:solidFill>
                <a:srgbClr val="002419"/>
              </a:solidFill>
              <a:effectLst/>
              <a:latin typeface="Andes"/>
            </a:endParaRPr>
          </a:p>
          <a:p>
            <a:pPr algn="l"/>
            <a:r>
              <a:rPr lang="en-GB" b="0" i="0" dirty="0">
                <a:solidFill>
                  <a:srgbClr val="002419"/>
                </a:solidFill>
                <a:effectLst/>
                <a:latin typeface="AndesLight"/>
              </a:rPr>
              <a:t>The UK the government if committed to increasing the UK’s woodland cover from 14.5 to 16.5% equivalent to 30,000 ha / yr</a:t>
            </a:r>
            <a:endParaRPr lang="en-GB" b="0" i="0" dirty="0">
              <a:solidFill>
                <a:srgbClr val="002419"/>
              </a:solidFill>
              <a:effectLst/>
              <a:latin typeface="Andes"/>
            </a:endParaRPr>
          </a:p>
          <a:p>
            <a:endParaRPr lang="en-GB" dirty="0"/>
          </a:p>
        </p:txBody>
      </p:sp>
      <p:sp>
        <p:nvSpPr>
          <p:cNvPr id="4" name="Slide Number Placeholder 3"/>
          <p:cNvSpPr>
            <a:spLocks noGrp="1"/>
          </p:cNvSpPr>
          <p:nvPr>
            <p:ph type="sldNum" sz="quarter" idx="5"/>
          </p:nvPr>
        </p:nvSpPr>
        <p:spPr/>
        <p:txBody>
          <a:bodyPr/>
          <a:lstStyle/>
          <a:p>
            <a:fld id="{189998C3-3755-46AF-A9EB-B47B88900340}" type="slidenum">
              <a:rPr lang="en-GB" smtClean="0"/>
              <a:t>31</a:t>
            </a:fld>
            <a:endParaRPr lang="en-GB"/>
          </a:p>
        </p:txBody>
      </p:sp>
    </p:spTree>
    <p:extLst>
      <p:ext uri="{BB962C8B-B14F-4D97-AF65-F5344CB8AC3E}">
        <p14:creationId xmlns:p14="http://schemas.microsoft.com/office/powerpoint/2010/main" val="114891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UK is getting warmer we need to think about what trees should be grown, as our specie selection decisions should be based on our future climate, not what it is now. In addition we need to be very mindful to think about specie diversity as the number of tree pests and diseases that are being introduced into the UK is continuing to rise as shown by the graph here, as a direct consequence of the importation of 22mt of plant products into the UK every year, and the increased global movement of people, who unfortunately bring back cuttings and plants products from abroad, without thinking of the consequences to our biosecurity…  </a:t>
            </a:r>
          </a:p>
          <a:p>
            <a:endParaRPr lang="en-GB" dirty="0"/>
          </a:p>
          <a:p>
            <a:r>
              <a:rPr lang="en-GB" dirty="0"/>
              <a:t>Therefore it is important that we plant a wide diversity of species to build resilience to tree populations , and  avoid a diseases like Ash Die Back taking out a large percent of our native trees., as Ash trees account for 20% of UK trees, and current concern is that 90% Of all Ash trees will die in the next 30 yrs. .  </a:t>
            </a:r>
          </a:p>
        </p:txBody>
      </p:sp>
      <p:sp>
        <p:nvSpPr>
          <p:cNvPr id="4" name="Slide Number Placeholder 3"/>
          <p:cNvSpPr>
            <a:spLocks noGrp="1"/>
          </p:cNvSpPr>
          <p:nvPr>
            <p:ph type="sldNum" sz="quarter" idx="5"/>
          </p:nvPr>
        </p:nvSpPr>
        <p:spPr/>
        <p:txBody>
          <a:bodyPr/>
          <a:lstStyle/>
          <a:p>
            <a:fld id="{189998C3-3755-46AF-A9EB-B47B88900340}" type="slidenum">
              <a:rPr lang="en-GB" smtClean="0"/>
              <a:t>32</a:t>
            </a:fld>
            <a:endParaRPr lang="en-GB"/>
          </a:p>
        </p:txBody>
      </p:sp>
    </p:spTree>
    <p:extLst>
      <p:ext uri="{BB962C8B-B14F-4D97-AF65-F5344CB8AC3E}">
        <p14:creationId xmlns:p14="http://schemas.microsoft.com/office/powerpoint/2010/main" val="203317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currently two views on what species that we should be planting in academia. </a:t>
            </a:r>
          </a:p>
          <a:p>
            <a:r>
              <a:rPr lang="en-GB" dirty="0"/>
              <a:t>Firstly the planting of exotic trees that are physiologically adapted to be more tolerant to key environmental stressors, such as shade, drought and waterlogging.</a:t>
            </a:r>
          </a:p>
          <a:p>
            <a:endParaRPr lang="en-GB" dirty="0"/>
          </a:p>
          <a:p>
            <a:r>
              <a:rPr lang="en-GB" dirty="0"/>
              <a:t>Secondly planting native trees from seed sourced from the Mediterranean region, to mimic the environmental conditions that the UK is projected to experience by 2050.  The attached map here shows the distribution for Quercus </a:t>
            </a:r>
            <a:r>
              <a:rPr lang="en-GB" dirty="0" err="1"/>
              <a:t>robur</a:t>
            </a:r>
            <a:r>
              <a:rPr lang="en-GB" dirty="0"/>
              <a:t>, the English Oak, so some nursery’s are starting to think about bringing in seed from the south of France </a:t>
            </a:r>
            <a:endParaRPr lang="en-GB" sz="1800" dirty="0">
              <a:solidFill>
                <a:srgbClr val="000000"/>
              </a:solidFill>
              <a:effectLst/>
              <a:latin typeface="Myriad Pro"/>
              <a:cs typeface="Calibri" panose="020F0502020204030204" pitchFamily="34" charset="0"/>
            </a:endParaRPr>
          </a:p>
          <a:p>
            <a:r>
              <a:rPr lang="en-GB" sz="1800" dirty="0">
                <a:solidFill>
                  <a:srgbClr val="000000"/>
                </a:solidFill>
                <a:effectLst/>
                <a:latin typeface="Myriad Pro"/>
                <a:cs typeface="Calibri" panose="020F0502020204030204" pitchFamily="34" charset="0"/>
              </a:rPr>
              <a:t>It is also important that we think of the wide range of benefits that native trees provide to our wildlife, that exotic species do not in the same regard.  For example the English Oak is a habit for </a:t>
            </a:r>
            <a:r>
              <a:rPr lang="en-GB" sz="1800" b="0" i="0" dirty="0">
                <a:solidFill>
                  <a:srgbClr val="202124"/>
                </a:solidFill>
                <a:effectLst/>
                <a:latin typeface="arial" panose="020B0604020202020204" pitchFamily="34" charset="0"/>
                <a:cs typeface="Calibri" panose="020F0502020204030204" pitchFamily="34" charset="0"/>
              </a:rPr>
              <a:t>a</a:t>
            </a:r>
            <a:r>
              <a:rPr lang="en-GB" b="0" i="0" dirty="0">
                <a:solidFill>
                  <a:srgbClr val="202124"/>
                </a:solidFill>
                <a:effectLst/>
                <a:latin typeface="arial" panose="020B0604020202020204" pitchFamily="34" charset="0"/>
              </a:rPr>
              <a:t> staggering </a:t>
            </a:r>
            <a:r>
              <a:rPr lang="en-GB" b="1" i="0" dirty="0">
                <a:solidFill>
                  <a:srgbClr val="202124"/>
                </a:solidFill>
                <a:effectLst/>
                <a:latin typeface="arial" panose="020B0604020202020204" pitchFamily="34" charset="0"/>
              </a:rPr>
              <a:t>2300 species</a:t>
            </a:r>
            <a:r>
              <a:rPr lang="en-GB" b="0" i="0" dirty="0">
                <a:solidFill>
                  <a:srgbClr val="202124"/>
                </a:solidFill>
                <a:effectLst/>
                <a:latin typeface="arial" panose="020B0604020202020204" pitchFamily="34" charset="0"/>
              </a:rPr>
              <a:t> ... not including all of the fungi or any of the bacteria and other micro-organisms</a:t>
            </a:r>
            <a:endParaRPr lang="en-GB" dirty="0"/>
          </a:p>
        </p:txBody>
      </p:sp>
      <p:sp>
        <p:nvSpPr>
          <p:cNvPr id="4" name="Slide Number Placeholder 3"/>
          <p:cNvSpPr>
            <a:spLocks noGrp="1"/>
          </p:cNvSpPr>
          <p:nvPr>
            <p:ph type="sldNum" sz="quarter" idx="5"/>
          </p:nvPr>
        </p:nvSpPr>
        <p:spPr/>
        <p:txBody>
          <a:bodyPr/>
          <a:lstStyle/>
          <a:p>
            <a:fld id="{189998C3-3755-46AF-A9EB-B47B88900340}" type="slidenum">
              <a:rPr lang="en-GB" smtClean="0"/>
              <a:t>33</a:t>
            </a:fld>
            <a:endParaRPr lang="en-GB"/>
          </a:p>
        </p:txBody>
      </p:sp>
    </p:spTree>
    <p:extLst>
      <p:ext uri="{BB962C8B-B14F-4D97-AF65-F5344CB8AC3E}">
        <p14:creationId xmlns:p14="http://schemas.microsoft.com/office/powerpoint/2010/main" val="3677901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anyone is interested, at Long </a:t>
            </a:r>
            <a:r>
              <a:rPr lang="en-GB" dirty="0" err="1"/>
              <a:t>Whittenham</a:t>
            </a:r>
            <a:r>
              <a:rPr lang="en-GB" dirty="0"/>
              <a:t> they have planted a future forest at the Sylva Foundation, based on planting exotic, natives matched to our future climate, and native trees to understand how they perform.</a:t>
            </a:r>
          </a:p>
        </p:txBody>
      </p:sp>
      <p:sp>
        <p:nvSpPr>
          <p:cNvPr id="4" name="Slide Number Placeholder 3"/>
          <p:cNvSpPr>
            <a:spLocks noGrp="1"/>
          </p:cNvSpPr>
          <p:nvPr>
            <p:ph type="sldNum" sz="quarter" idx="5"/>
          </p:nvPr>
        </p:nvSpPr>
        <p:spPr/>
        <p:txBody>
          <a:bodyPr/>
          <a:lstStyle/>
          <a:p>
            <a:fld id="{189998C3-3755-46AF-A9EB-B47B88900340}" type="slidenum">
              <a:rPr lang="en-GB" smtClean="0"/>
              <a:t>36</a:t>
            </a:fld>
            <a:endParaRPr lang="en-GB"/>
          </a:p>
        </p:txBody>
      </p:sp>
    </p:spTree>
    <p:extLst>
      <p:ext uri="{BB962C8B-B14F-4D97-AF65-F5344CB8AC3E}">
        <p14:creationId xmlns:p14="http://schemas.microsoft.com/office/powerpoint/2010/main" val="1850053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useful tool to aid decision making when selecting the right tree for the right place is to use this useful online guide entitled Tree Species Selection for Green </a:t>
            </a:r>
            <a:r>
              <a:rPr lang="en-GB" dirty="0" err="1"/>
              <a:t>Infrraasture</a:t>
            </a:r>
            <a:r>
              <a:rPr lang="en-GB" dirty="0"/>
              <a:t>. A guide for specifiers The reason this guide is more beneficial than the traditional nursery catalogue is that science supports the </a:t>
            </a:r>
            <a:r>
              <a:rPr lang="en-GB" dirty="0" err="1"/>
              <a:t>charactiestics</a:t>
            </a:r>
            <a:r>
              <a:rPr lang="en-GB" dirty="0"/>
              <a:t> of each tree.  For example the key characteristics that confer tolerance to environmental stress, which with more extreme weather on the horizon will be important factor to take into consideration when selecting appropriate trees. </a:t>
            </a:r>
          </a:p>
        </p:txBody>
      </p:sp>
      <p:sp>
        <p:nvSpPr>
          <p:cNvPr id="4" name="Slide Number Placeholder 3"/>
          <p:cNvSpPr>
            <a:spLocks noGrp="1"/>
          </p:cNvSpPr>
          <p:nvPr>
            <p:ph type="sldNum" sz="quarter" idx="5"/>
          </p:nvPr>
        </p:nvSpPr>
        <p:spPr/>
        <p:txBody>
          <a:bodyPr/>
          <a:lstStyle/>
          <a:p>
            <a:fld id="{189998C3-3755-46AF-A9EB-B47B88900340}" type="slidenum">
              <a:rPr lang="en-GB" smtClean="0"/>
              <a:t>37</a:t>
            </a:fld>
            <a:endParaRPr lang="en-GB"/>
          </a:p>
        </p:txBody>
      </p:sp>
    </p:spTree>
    <p:extLst>
      <p:ext uri="{BB962C8B-B14F-4D97-AF65-F5344CB8AC3E}">
        <p14:creationId xmlns:p14="http://schemas.microsoft.com/office/powerpoint/2010/main" val="3625818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using this guide I have picked out some trees that I believe will be resilient for a changing climate.</a:t>
            </a:r>
          </a:p>
          <a:p>
            <a:r>
              <a:rPr lang="en-GB" dirty="0"/>
              <a:t>Firstly, Quercus palustris as you can see from this slide it is tolerant to drought and is also moderately tolerant to waterlogging. </a:t>
            </a:r>
          </a:p>
          <a:p>
            <a:r>
              <a:rPr lang="en-GB" dirty="0"/>
              <a:t>A further advantage of </a:t>
            </a:r>
            <a:r>
              <a:rPr lang="en-GB" dirty="0" err="1"/>
              <a:t>quercus</a:t>
            </a:r>
            <a:r>
              <a:rPr lang="en-GB" dirty="0"/>
              <a:t> palustris is that it is not a host for the oak processionary moth which both of our native oaks are.</a:t>
            </a:r>
          </a:p>
        </p:txBody>
      </p:sp>
      <p:sp>
        <p:nvSpPr>
          <p:cNvPr id="4" name="Slide Number Placeholder 3"/>
          <p:cNvSpPr>
            <a:spLocks noGrp="1"/>
          </p:cNvSpPr>
          <p:nvPr>
            <p:ph type="sldNum" sz="quarter" idx="5"/>
          </p:nvPr>
        </p:nvSpPr>
        <p:spPr/>
        <p:txBody>
          <a:bodyPr/>
          <a:lstStyle/>
          <a:p>
            <a:fld id="{189998C3-3755-46AF-A9EB-B47B88900340}" type="slidenum">
              <a:rPr lang="en-GB" smtClean="0"/>
              <a:t>38</a:t>
            </a:fld>
            <a:endParaRPr lang="en-GB"/>
          </a:p>
        </p:txBody>
      </p:sp>
    </p:spTree>
    <p:extLst>
      <p:ext uri="{BB962C8B-B14F-4D97-AF65-F5344CB8AC3E}">
        <p14:creationId xmlns:p14="http://schemas.microsoft.com/office/powerpoint/2010/main" val="141238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you maybe wondering why I am here to talk about growing trees; well I’ve always had a fascination with trees since an early age visiting many famous species from around the world whilst on holiday, from the Bristle cone pines of California which are reputed to be the oldest living organisms in the world at over 5,000 </a:t>
            </a:r>
            <a:r>
              <a:rPr lang="en-GB" dirty="0" err="1"/>
              <a:t>yr</a:t>
            </a:r>
            <a:r>
              <a:rPr lang="en-GB" dirty="0"/>
              <a:t> olds, to the giant sequoia trees also of California also being very long lived and reaching massive sizes, and the spiritual Kauri tree Tane </a:t>
            </a:r>
            <a:r>
              <a:rPr lang="en-GB" dirty="0" err="1"/>
              <a:t>Mahuta</a:t>
            </a:r>
            <a:r>
              <a:rPr lang="en-GB" dirty="0"/>
              <a:t> in New Zealand which know as the god of the forest </a:t>
            </a:r>
          </a:p>
          <a:p>
            <a:endParaRPr lang="en-GB" dirty="0"/>
          </a:p>
        </p:txBody>
      </p:sp>
      <p:sp>
        <p:nvSpPr>
          <p:cNvPr id="4" name="Slide Number Placeholder 3"/>
          <p:cNvSpPr>
            <a:spLocks noGrp="1"/>
          </p:cNvSpPr>
          <p:nvPr>
            <p:ph type="sldNum" sz="quarter" idx="5"/>
          </p:nvPr>
        </p:nvSpPr>
        <p:spPr/>
        <p:txBody>
          <a:bodyPr/>
          <a:lstStyle/>
          <a:p>
            <a:fld id="{189998C3-3755-46AF-A9EB-B47B88900340}" type="slidenum">
              <a:rPr lang="en-GB" smtClean="0"/>
              <a:t>14</a:t>
            </a:fld>
            <a:endParaRPr lang="en-GB"/>
          </a:p>
        </p:txBody>
      </p:sp>
    </p:spTree>
    <p:extLst>
      <p:ext uri="{BB962C8B-B14F-4D97-AF65-F5344CB8AC3E}">
        <p14:creationId xmlns:p14="http://schemas.microsoft.com/office/powerpoint/2010/main" val="2021377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good example of a drought tolerant tree is Cercis </a:t>
            </a:r>
            <a:r>
              <a:rPr lang="en-GB" dirty="0" err="1"/>
              <a:t>siliquastrum</a:t>
            </a:r>
            <a:r>
              <a:rPr lang="en-GB" dirty="0"/>
              <a:t> (Judas tree) which makes an excellent ornamental tree within the garden. </a:t>
            </a:r>
          </a:p>
        </p:txBody>
      </p:sp>
      <p:sp>
        <p:nvSpPr>
          <p:cNvPr id="4" name="Slide Number Placeholder 3"/>
          <p:cNvSpPr>
            <a:spLocks noGrp="1"/>
          </p:cNvSpPr>
          <p:nvPr>
            <p:ph type="sldNum" sz="quarter" idx="5"/>
          </p:nvPr>
        </p:nvSpPr>
        <p:spPr/>
        <p:txBody>
          <a:bodyPr/>
          <a:lstStyle/>
          <a:p>
            <a:fld id="{189998C3-3755-46AF-A9EB-B47B88900340}" type="slidenum">
              <a:rPr lang="en-GB" smtClean="0"/>
              <a:t>39</a:t>
            </a:fld>
            <a:endParaRPr lang="en-GB"/>
          </a:p>
        </p:txBody>
      </p:sp>
    </p:spTree>
    <p:extLst>
      <p:ext uri="{BB962C8B-B14F-4D97-AF65-F5344CB8AC3E}">
        <p14:creationId xmlns:p14="http://schemas.microsoft.com/office/powerpoint/2010/main" val="3399244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you have a garden that is especially prone to waterlogging as it is near a spring or water course, then the Swamp Cypress is an ideal tree as it is physiologically adapted to be tolerant to waterlogging; that said you do need an especially large garden to accommodate this tree which can grow to a height of 40m. </a:t>
            </a:r>
          </a:p>
        </p:txBody>
      </p:sp>
      <p:sp>
        <p:nvSpPr>
          <p:cNvPr id="4" name="Slide Number Placeholder 3"/>
          <p:cNvSpPr>
            <a:spLocks noGrp="1"/>
          </p:cNvSpPr>
          <p:nvPr>
            <p:ph type="sldNum" sz="quarter" idx="5"/>
          </p:nvPr>
        </p:nvSpPr>
        <p:spPr/>
        <p:txBody>
          <a:bodyPr/>
          <a:lstStyle/>
          <a:p>
            <a:fld id="{189998C3-3755-46AF-A9EB-B47B88900340}" type="slidenum">
              <a:rPr lang="en-GB" smtClean="0"/>
              <a:t>40</a:t>
            </a:fld>
            <a:endParaRPr lang="en-GB"/>
          </a:p>
        </p:txBody>
      </p:sp>
    </p:spTree>
    <p:extLst>
      <p:ext uri="{BB962C8B-B14F-4D97-AF65-F5344CB8AC3E}">
        <p14:creationId xmlns:p14="http://schemas.microsoft.com/office/powerpoint/2010/main" val="1654325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274844-868E-4F09-B2ED-8F3352AAF795}" type="slidenum">
              <a:rPr lang="en-GB" smtClean="0"/>
              <a:t>44</a:t>
            </a:fld>
            <a:endParaRPr lang="en-GB"/>
          </a:p>
        </p:txBody>
      </p:sp>
    </p:spTree>
    <p:extLst>
      <p:ext uri="{BB962C8B-B14F-4D97-AF65-F5344CB8AC3E}">
        <p14:creationId xmlns:p14="http://schemas.microsoft.com/office/powerpoint/2010/main" val="150714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finally I encourage you all to go out a grow a tree as this famous Chinese proverb says</a:t>
            </a:r>
          </a:p>
        </p:txBody>
      </p:sp>
      <p:sp>
        <p:nvSpPr>
          <p:cNvPr id="4" name="Slide Number Placeholder 3"/>
          <p:cNvSpPr>
            <a:spLocks noGrp="1"/>
          </p:cNvSpPr>
          <p:nvPr>
            <p:ph type="sldNum" sz="quarter" idx="5"/>
          </p:nvPr>
        </p:nvSpPr>
        <p:spPr/>
        <p:txBody>
          <a:bodyPr/>
          <a:lstStyle/>
          <a:p>
            <a:fld id="{189998C3-3755-46AF-A9EB-B47B88900340}" type="slidenum">
              <a:rPr lang="en-GB" smtClean="0"/>
              <a:t>45</a:t>
            </a:fld>
            <a:endParaRPr lang="en-GB"/>
          </a:p>
        </p:txBody>
      </p:sp>
    </p:spTree>
    <p:extLst>
      <p:ext uri="{BB962C8B-B14F-4D97-AF65-F5344CB8AC3E}">
        <p14:creationId xmlns:p14="http://schemas.microsoft.com/office/powerpoint/2010/main" val="255825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my interest in growing trees, was reignited due to the change in the UK agricultural policy following the exit of the EU.  UK farming subsidies will be completely removed over the course of the next 7yrs and in 2024 will be replaced with a new UK Agricultural policy called Environmental Land Management (ELMs), whereby funding will be available for the planting of trees.</a:t>
            </a:r>
          </a:p>
          <a:p>
            <a:endParaRPr lang="en-GB" dirty="0"/>
          </a:p>
          <a:p>
            <a:r>
              <a:rPr lang="en-GB" dirty="0"/>
              <a:t>The government wants to incentivise the planting of trees, as they are a central pillar to the governments commitment to being net zero for emissions by 2050, with the governments stated aim </a:t>
            </a:r>
            <a:r>
              <a:rPr lang="en-US" b="0" i="0" dirty="0">
                <a:solidFill>
                  <a:srgbClr val="000000"/>
                </a:solidFill>
                <a:effectLst/>
                <a:latin typeface="WordVisi_MSFontService"/>
              </a:rPr>
              <a:t>to establish 30,000ha of new woodland every year in England from 2020 to 2025. </a:t>
            </a:r>
          </a:p>
          <a:p>
            <a:endParaRPr lang="en-US" b="0" i="0" dirty="0">
              <a:solidFill>
                <a:srgbClr val="000000"/>
              </a:solidFill>
              <a:effectLst/>
              <a:latin typeface="WordVisi_MSFontService"/>
            </a:endParaRPr>
          </a:p>
          <a:p>
            <a:r>
              <a:rPr lang="en-US" b="0" i="0" dirty="0">
                <a:solidFill>
                  <a:srgbClr val="000000"/>
                </a:solidFill>
                <a:effectLst/>
                <a:latin typeface="WordVisi_MSFontService"/>
              </a:rPr>
              <a:t>Therefore, with the loss of funding from subsidies which currently equate to 60% of most UK farms profits it was therefore essential that I explore how I can incorporate the growing of trees into our farms and what this NEW strategic direction could mean. </a:t>
            </a:r>
          </a:p>
          <a:p>
            <a:endParaRPr lang="en-GB" dirty="0"/>
          </a:p>
        </p:txBody>
      </p:sp>
      <p:sp>
        <p:nvSpPr>
          <p:cNvPr id="4" name="Slide Number Placeholder 3"/>
          <p:cNvSpPr>
            <a:spLocks noGrp="1"/>
          </p:cNvSpPr>
          <p:nvPr>
            <p:ph type="sldNum" sz="quarter" idx="5"/>
          </p:nvPr>
        </p:nvSpPr>
        <p:spPr/>
        <p:txBody>
          <a:bodyPr/>
          <a:lstStyle/>
          <a:p>
            <a:fld id="{189998C3-3755-46AF-A9EB-B47B88900340}" type="slidenum">
              <a:rPr lang="en-GB" smtClean="0"/>
              <a:t>15</a:t>
            </a:fld>
            <a:endParaRPr lang="en-GB"/>
          </a:p>
        </p:txBody>
      </p:sp>
    </p:spTree>
    <p:extLst>
      <p:ext uri="{BB962C8B-B14F-4D97-AF65-F5344CB8AC3E}">
        <p14:creationId xmlns:p14="http://schemas.microsoft.com/office/powerpoint/2010/main" val="327952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2019 we planted a 2 acre paddock into an arboretum whereby we planted 40 different species to understand what trees would perform best on our soils. </a:t>
            </a:r>
          </a:p>
        </p:txBody>
      </p:sp>
      <p:sp>
        <p:nvSpPr>
          <p:cNvPr id="4" name="Slide Number Placeholder 3"/>
          <p:cNvSpPr>
            <a:spLocks noGrp="1"/>
          </p:cNvSpPr>
          <p:nvPr>
            <p:ph type="sldNum" sz="quarter" idx="5"/>
          </p:nvPr>
        </p:nvSpPr>
        <p:spPr/>
        <p:txBody>
          <a:bodyPr/>
          <a:lstStyle/>
          <a:p>
            <a:fld id="{189998C3-3755-46AF-A9EB-B47B88900340}" type="slidenum">
              <a:rPr lang="en-GB" smtClean="0"/>
              <a:t>17</a:t>
            </a:fld>
            <a:endParaRPr lang="en-GB"/>
          </a:p>
        </p:txBody>
      </p:sp>
    </p:spTree>
    <p:extLst>
      <p:ext uri="{BB962C8B-B14F-4D97-AF65-F5344CB8AC3E}">
        <p14:creationId xmlns:p14="http://schemas.microsoft.com/office/powerpoint/2010/main" val="3792018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First component of our tree planting strategy is to establish open grown trees across 100ha in the grazing platform, so this won’t inhibit our ability to grow beef and lamb, but will provide a variety of benefits.</a:t>
            </a:r>
          </a:p>
          <a:p>
            <a:r>
              <a:rPr lang="en-GB" dirty="0"/>
              <a:t>A key benefit of open-grown trees is that they are allowed to reach full size at maturity, developing full crowns and a wide, natural limb structure that will create a larger area for carbon sequestration and habitat for wildlife. Open grown trees also generally get the opportunity to fulfil their natural lifespan and grow into post-maturity to become ancient and veteran trees.. </a:t>
            </a:r>
          </a:p>
        </p:txBody>
      </p:sp>
      <p:sp>
        <p:nvSpPr>
          <p:cNvPr id="4" name="Slide Number Placeholder 3"/>
          <p:cNvSpPr>
            <a:spLocks noGrp="1"/>
          </p:cNvSpPr>
          <p:nvPr>
            <p:ph type="sldNum" sz="quarter" idx="5"/>
          </p:nvPr>
        </p:nvSpPr>
        <p:spPr/>
        <p:txBody>
          <a:bodyPr/>
          <a:lstStyle/>
          <a:p>
            <a:fld id="{189998C3-3755-46AF-A9EB-B47B88900340}" type="slidenum">
              <a:rPr lang="en-GB" smtClean="0"/>
              <a:t>18</a:t>
            </a:fld>
            <a:endParaRPr lang="en-GB"/>
          </a:p>
        </p:txBody>
      </p:sp>
    </p:spTree>
    <p:extLst>
      <p:ext uri="{BB962C8B-B14F-4D97-AF65-F5344CB8AC3E}">
        <p14:creationId xmlns:p14="http://schemas.microsoft.com/office/powerpoint/2010/main" val="313518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great example of an open grown Scots Pine, one of our most light demanding native trees </a:t>
            </a:r>
          </a:p>
        </p:txBody>
      </p:sp>
      <p:sp>
        <p:nvSpPr>
          <p:cNvPr id="4" name="Slide Number Placeholder 3"/>
          <p:cNvSpPr>
            <a:spLocks noGrp="1"/>
          </p:cNvSpPr>
          <p:nvPr>
            <p:ph type="sldNum" sz="quarter" idx="5"/>
          </p:nvPr>
        </p:nvSpPr>
        <p:spPr/>
        <p:txBody>
          <a:bodyPr/>
          <a:lstStyle/>
          <a:p>
            <a:fld id="{189998C3-3755-46AF-A9EB-B47B88900340}" type="slidenum">
              <a:rPr lang="en-GB" smtClean="0"/>
              <a:t>19</a:t>
            </a:fld>
            <a:endParaRPr lang="en-GB"/>
          </a:p>
        </p:txBody>
      </p:sp>
    </p:spTree>
    <p:extLst>
      <p:ext uri="{BB962C8B-B14F-4D97-AF65-F5344CB8AC3E}">
        <p14:creationId xmlns:p14="http://schemas.microsoft.com/office/powerpoint/2010/main" val="3764885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start growing planting trees last November as you can see in the photos here. It is essential that we protect each tree with adequate protection from livestock. We have also used standard trees, rather than whips because </a:t>
            </a:r>
          </a:p>
          <a:p>
            <a:pPr marL="228600" indent="-228600">
              <a:buAutoNum type="arabicPeriod"/>
            </a:pPr>
            <a:r>
              <a:rPr lang="en-GB" dirty="0"/>
              <a:t>Better landscape-scale impact </a:t>
            </a:r>
          </a:p>
          <a:p>
            <a:pPr marL="228600" indent="-228600">
              <a:buAutoNum type="arabicPeriod"/>
            </a:pPr>
            <a:r>
              <a:rPr lang="en-GB" dirty="0"/>
              <a:t>2. Shorter time before trees provide shelter for livestock </a:t>
            </a:r>
          </a:p>
          <a:p>
            <a:pPr marL="228600" indent="-228600">
              <a:buAutoNum type="arabicPeriod"/>
            </a:pPr>
            <a:r>
              <a:rPr lang="en-GB" dirty="0"/>
              <a:t>3. Trees will deliver greater environmental benefits in a shorter time frame </a:t>
            </a:r>
          </a:p>
          <a:p>
            <a:pPr marL="228600" indent="-228600">
              <a:buAutoNum type="arabicPeriod"/>
            </a:pPr>
            <a:endParaRPr lang="en-GB" dirty="0"/>
          </a:p>
          <a:p>
            <a:pPr marL="0" indent="0">
              <a:buNone/>
            </a:pPr>
            <a:r>
              <a:rPr lang="en-GB" dirty="0"/>
              <a:t>The downside to planting standard sized trees is the maintenance requirements for the first 3 years, especially regular watering through the spring and summer. </a:t>
            </a:r>
          </a:p>
        </p:txBody>
      </p:sp>
      <p:sp>
        <p:nvSpPr>
          <p:cNvPr id="4" name="Slide Number Placeholder 3"/>
          <p:cNvSpPr>
            <a:spLocks noGrp="1"/>
          </p:cNvSpPr>
          <p:nvPr>
            <p:ph type="sldNum" sz="quarter" idx="5"/>
          </p:nvPr>
        </p:nvSpPr>
        <p:spPr/>
        <p:txBody>
          <a:bodyPr/>
          <a:lstStyle/>
          <a:p>
            <a:fld id="{189998C3-3755-46AF-A9EB-B47B88900340}" type="slidenum">
              <a:rPr lang="en-GB" smtClean="0"/>
              <a:t>20</a:t>
            </a:fld>
            <a:endParaRPr lang="en-GB"/>
          </a:p>
        </p:txBody>
      </p:sp>
    </p:spTree>
    <p:extLst>
      <p:ext uri="{BB962C8B-B14F-4D97-AF65-F5344CB8AC3E}">
        <p14:creationId xmlns:p14="http://schemas.microsoft.com/office/powerpoint/2010/main" val="127534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 part of growing trees on the farm is to established rows of fruits trees within the a number of fields to grow, local heritage varieties of apples, pears, cherries, nuts, and potentially also to grow trees for coppicing on a 5 year cycle, for the production of biomass chips for boilers for heating, or the production of compost.  The purpose of this aspect is to gain an additional crop from the field, which can be sold, such as apples, cider, nuts, cherries etc. </a:t>
            </a:r>
          </a:p>
        </p:txBody>
      </p:sp>
      <p:sp>
        <p:nvSpPr>
          <p:cNvPr id="4" name="Slide Number Placeholder 3"/>
          <p:cNvSpPr>
            <a:spLocks noGrp="1"/>
          </p:cNvSpPr>
          <p:nvPr>
            <p:ph type="sldNum" sz="quarter" idx="5"/>
          </p:nvPr>
        </p:nvSpPr>
        <p:spPr/>
        <p:txBody>
          <a:bodyPr/>
          <a:lstStyle/>
          <a:p>
            <a:fld id="{189998C3-3755-46AF-A9EB-B47B88900340}" type="slidenum">
              <a:rPr lang="en-GB" smtClean="0"/>
              <a:t>21</a:t>
            </a:fld>
            <a:endParaRPr lang="en-GB"/>
          </a:p>
        </p:txBody>
      </p:sp>
    </p:spTree>
    <p:extLst>
      <p:ext uri="{BB962C8B-B14F-4D97-AF65-F5344CB8AC3E}">
        <p14:creationId xmlns:p14="http://schemas.microsoft.com/office/powerpoint/2010/main" val="352795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further example of agroforestry is growing cricket bat willows as a cash crop,, as we have a number of wet river fields which would be well suited to growing trees within. The market for growing cricket bat willows is high, due to the growing export demand from India and Pakistan for UK cricket bats. </a:t>
            </a:r>
          </a:p>
        </p:txBody>
      </p:sp>
      <p:sp>
        <p:nvSpPr>
          <p:cNvPr id="4" name="Slide Number Placeholder 3"/>
          <p:cNvSpPr>
            <a:spLocks noGrp="1"/>
          </p:cNvSpPr>
          <p:nvPr>
            <p:ph type="sldNum" sz="quarter" idx="5"/>
          </p:nvPr>
        </p:nvSpPr>
        <p:spPr/>
        <p:txBody>
          <a:bodyPr/>
          <a:lstStyle/>
          <a:p>
            <a:fld id="{189998C3-3755-46AF-A9EB-B47B88900340}" type="slidenum">
              <a:rPr lang="en-GB" smtClean="0"/>
              <a:t>22</a:t>
            </a:fld>
            <a:endParaRPr lang="en-GB"/>
          </a:p>
        </p:txBody>
      </p:sp>
    </p:spTree>
    <p:extLst>
      <p:ext uri="{BB962C8B-B14F-4D97-AF65-F5344CB8AC3E}">
        <p14:creationId xmlns:p14="http://schemas.microsoft.com/office/powerpoint/2010/main" val="188620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B0E8-2C85-4EF5-95EE-B494F5BB90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F1FCC1-39F4-4970-A1E0-2C750AC1D9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1D9157-7F6B-43EC-A3AE-050F9D7534D0}"/>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5" name="Footer Placeholder 4">
            <a:extLst>
              <a:ext uri="{FF2B5EF4-FFF2-40B4-BE49-F238E27FC236}">
                <a16:creationId xmlns:a16="http://schemas.microsoft.com/office/drawing/2014/main" id="{C415DDA6-6AC2-4522-B33C-974003505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B2DE30-3C09-4E43-BF8D-B8C3B302AA6E}"/>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281931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FDB8-B64C-4607-A061-FFBC8241B7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9E01F8-0848-406F-8AD9-9EF1D8F3D0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D1521A-0F18-44BE-BEA4-D530BEC8336F}"/>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5" name="Footer Placeholder 4">
            <a:extLst>
              <a:ext uri="{FF2B5EF4-FFF2-40B4-BE49-F238E27FC236}">
                <a16:creationId xmlns:a16="http://schemas.microsoft.com/office/drawing/2014/main" id="{9A43FEE3-205D-4B89-ADB0-B2127DDE91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84F12C-D5C6-4B2F-8051-1690E94E94BD}"/>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34689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0E8A0-F875-4BAA-BEA0-D96D5DD3C9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0681C7-AB96-40DF-B0D2-243FA6D4A3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873F74-A4C8-44B6-A9BE-4B35B0D45AFA}"/>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5" name="Footer Placeholder 4">
            <a:extLst>
              <a:ext uri="{FF2B5EF4-FFF2-40B4-BE49-F238E27FC236}">
                <a16:creationId xmlns:a16="http://schemas.microsoft.com/office/drawing/2014/main" id="{F4BAE893-284B-4577-B778-86916F741B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2C1DED-E888-4169-9D5B-EF2300210411}"/>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2925363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1831-ED76-4BF6-A536-938EF96FBA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57184-80CD-482E-877F-EE262DE99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9CCDF9-93EC-4FF8-A796-87592A8FB63C}"/>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5" name="Footer Placeholder 4">
            <a:extLst>
              <a:ext uri="{FF2B5EF4-FFF2-40B4-BE49-F238E27FC236}">
                <a16:creationId xmlns:a16="http://schemas.microsoft.com/office/drawing/2014/main" id="{6B68041B-383B-45D4-B294-2F69BBF583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3BD5D0-5892-41BC-9EF9-FF0E71713BD0}"/>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141069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EFA2-DA0C-41E4-BE5C-D64929398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7789BC-F8CB-4704-9EAF-F283421097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87926C-5C68-474F-BD86-EEE2693F1502}"/>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5" name="Footer Placeholder 4">
            <a:extLst>
              <a:ext uri="{FF2B5EF4-FFF2-40B4-BE49-F238E27FC236}">
                <a16:creationId xmlns:a16="http://schemas.microsoft.com/office/drawing/2014/main" id="{BFC8A3B3-256E-44E8-93F2-9AA2E0846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21867D-2C08-4B96-BC2B-D0BAED518702}"/>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165607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2809-54D2-411C-B713-EF55333FA4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7044D5-45A8-4CD1-B3FD-C58136E5A9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DED6AD-6FBC-4F0D-810B-3475C5F1E8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E0E177-78DE-4CD2-921C-174E3FF3121B}"/>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6" name="Footer Placeholder 5">
            <a:extLst>
              <a:ext uri="{FF2B5EF4-FFF2-40B4-BE49-F238E27FC236}">
                <a16:creationId xmlns:a16="http://schemas.microsoft.com/office/drawing/2014/main" id="{0A90A665-4D25-4D41-AA01-0E78B99D74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E8ADC2-F155-442E-BCB9-2C73FC12A922}"/>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98486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73D6-AD7C-4B0B-AA50-8B4C950348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A65129-A986-4B79-A4E3-12A7C7AA1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FE3591-8A11-41A7-808F-4F5D34DCA1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5F25FA-393E-4AEA-9FA6-D6E08CDA2F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ED21C6-36E7-4321-A49A-8AF0F957A5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4D9C5D-BF9F-4659-8181-DA9E87F8AE70}"/>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8" name="Footer Placeholder 7">
            <a:extLst>
              <a:ext uri="{FF2B5EF4-FFF2-40B4-BE49-F238E27FC236}">
                <a16:creationId xmlns:a16="http://schemas.microsoft.com/office/drawing/2014/main" id="{3BA270BF-29DB-4782-8754-0234001519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2A8B2E-F3AE-4E76-914E-770DC489E4F2}"/>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49904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6A4D-CE5B-42EF-8AAE-BEFF2DCB0F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437032-9F5C-4166-A692-77287AAA3C13}"/>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4" name="Footer Placeholder 3">
            <a:extLst>
              <a:ext uri="{FF2B5EF4-FFF2-40B4-BE49-F238E27FC236}">
                <a16:creationId xmlns:a16="http://schemas.microsoft.com/office/drawing/2014/main" id="{88AD3089-C2E7-4E74-AD24-7CD1AC6876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FF462A-E120-472A-ADD4-2B679BF7D704}"/>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330567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C6B5E1-94F8-43DC-B3D8-2A3324AF5DBA}"/>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3" name="Footer Placeholder 2">
            <a:extLst>
              <a:ext uri="{FF2B5EF4-FFF2-40B4-BE49-F238E27FC236}">
                <a16:creationId xmlns:a16="http://schemas.microsoft.com/office/drawing/2014/main" id="{68DC9F48-B17F-4F3E-9D7A-192928E238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72B03A-576E-4B4E-9433-94C92535D6A5}"/>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130553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0150-74DD-4081-AE1A-C93BCBA492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3BA5CF-39DC-4631-A230-86AAA4F80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1FC8B8A-E245-44B8-8A92-68D3B6EA1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C2D15-9B3D-48B3-B1BF-EAECB8C4F65E}"/>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6" name="Footer Placeholder 5">
            <a:extLst>
              <a:ext uri="{FF2B5EF4-FFF2-40B4-BE49-F238E27FC236}">
                <a16:creationId xmlns:a16="http://schemas.microsoft.com/office/drawing/2014/main" id="{6DBD3B68-9AF2-4F41-939A-87F91AD123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DAFDC4-36D8-4612-9CBC-80AA34F23BFA}"/>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152504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5F2E-F57D-4C3C-8F82-EE1355D86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C8575F-5CC7-48DE-A134-4AD522BE72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BFAB6A-9301-4711-825F-91D038440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53DBB-E807-44C9-8062-E9FB2C09B031}"/>
              </a:ext>
            </a:extLst>
          </p:cNvPr>
          <p:cNvSpPr>
            <a:spLocks noGrp="1"/>
          </p:cNvSpPr>
          <p:nvPr>
            <p:ph type="dt" sz="half" idx="10"/>
          </p:nvPr>
        </p:nvSpPr>
        <p:spPr/>
        <p:txBody>
          <a:bodyPr/>
          <a:lstStyle/>
          <a:p>
            <a:fld id="{DA003BC1-BE92-4FEC-8259-2876232EB86D}" type="datetimeFigureOut">
              <a:rPr lang="en-GB" smtClean="0"/>
              <a:t>27/02/2025</a:t>
            </a:fld>
            <a:endParaRPr lang="en-GB"/>
          </a:p>
        </p:txBody>
      </p:sp>
      <p:sp>
        <p:nvSpPr>
          <p:cNvPr id="6" name="Footer Placeholder 5">
            <a:extLst>
              <a:ext uri="{FF2B5EF4-FFF2-40B4-BE49-F238E27FC236}">
                <a16:creationId xmlns:a16="http://schemas.microsoft.com/office/drawing/2014/main" id="{1E638620-7AB4-4F60-B1BB-5AC1E2ED25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DD87E-56E9-4BE4-8767-43D80F62C135}"/>
              </a:ext>
            </a:extLst>
          </p:cNvPr>
          <p:cNvSpPr>
            <a:spLocks noGrp="1"/>
          </p:cNvSpPr>
          <p:nvPr>
            <p:ph type="sldNum" sz="quarter" idx="12"/>
          </p:nvPr>
        </p:nvSpPr>
        <p:spPr/>
        <p:txBody>
          <a:bodyPr/>
          <a:lstStyle/>
          <a:p>
            <a:fld id="{2B02D4F6-DEAA-400D-AE55-6D454CD744D0}" type="slidenum">
              <a:rPr lang="en-GB" smtClean="0"/>
              <a:t>‹#›</a:t>
            </a:fld>
            <a:endParaRPr lang="en-GB"/>
          </a:p>
        </p:txBody>
      </p:sp>
    </p:spTree>
    <p:extLst>
      <p:ext uri="{BB962C8B-B14F-4D97-AF65-F5344CB8AC3E}">
        <p14:creationId xmlns:p14="http://schemas.microsoft.com/office/powerpoint/2010/main" val="272647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17597C-E802-4854-90C7-0B47233DDB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140FE2-C63F-4AB8-B07F-81A6D4AB82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E8F084-E757-4B9C-8E43-1F6FE1D3F2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03BC1-BE92-4FEC-8259-2876232EB86D}" type="datetimeFigureOut">
              <a:rPr lang="en-GB" smtClean="0"/>
              <a:t>27/02/2025</a:t>
            </a:fld>
            <a:endParaRPr lang="en-GB"/>
          </a:p>
        </p:txBody>
      </p:sp>
      <p:sp>
        <p:nvSpPr>
          <p:cNvPr id="5" name="Footer Placeholder 4">
            <a:extLst>
              <a:ext uri="{FF2B5EF4-FFF2-40B4-BE49-F238E27FC236}">
                <a16:creationId xmlns:a16="http://schemas.microsoft.com/office/drawing/2014/main" id="{B82A6C2E-B6D6-4EFF-ABF8-B18A60395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3A8E52-59CC-426C-893A-5B3F545A41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2D4F6-DEAA-400D-AE55-6D454CD744D0}" type="slidenum">
              <a:rPr lang="en-GB" smtClean="0"/>
              <a:t>‹#›</a:t>
            </a:fld>
            <a:endParaRPr lang="en-GB"/>
          </a:p>
        </p:txBody>
      </p:sp>
    </p:spTree>
    <p:extLst>
      <p:ext uri="{BB962C8B-B14F-4D97-AF65-F5344CB8AC3E}">
        <p14:creationId xmlns:p14="http://schemas.microsoft.com/office/powerpoint/2010/main" val="3708403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DB7699-F7B4-1ADC-67DF-D13B40364403}"/>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7" name="TextBox 6">
            <a:extLst>
              <a:ext uri="{FF2B5EF4-FFF2-40B4-BE49-F238E27FC236}">
                <a16:creationId xmlns:a16="http://schemas.microsoft.com/office/drawing/2014/main" id="{6FDBF0B7-F908-FB47-8E74-5BC703CAF659}"/>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11" name="TextBox 10">
            <a:extLst>
              <a:ext uri="{FF2B5EF4-FFF2-40B4-BE49-F238E27FC236}">
                <a16:creationId xmlns:a16="http://schemas.microsoft.com/office/drawing/2014/main" id="{A584D506-35DD-B10B-08CE-902077AD56D5}"/>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13" name="TextBox 12">
            <a:extLst>
              <a:ext uri="{FF2B5EF4-FFF2-40B4-BE49-F238E27FC236}">
                <a16:creationId xmlns:a16="http://schemas.microsoft.com/office/drawing/2014/main" id="{14EA83A1-6CDA-32D0-F59D-A29F8CAEB876}"/>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15" name="TextBox 14">
            <a:extLst>
              <a:ext uri="{FF2B5EF4-FFF2-40B4-BE49-F238E27FC236}">
                <a16:creationId xmlns:a16="http://schemas.microsoft.com/office/drawing/2014/main" id="{F5741A50-FF62-4E20-5FD4-9C41323F60B1}"/>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17" name="TextBox 16">
            <a:extLst>
              <a:ext uri="{FF2B5EF4-FFF2-40B4-BE49-F238E27FC236}">
                <a16:creationId xmlns:a16="http://schemas.microsoft.com/office/drawing/2014/main" id="{FB65A077-F86A-654F-1C92-D8385CFC1014}"/>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19" name="TextBox 18">
            <a:extLst>
              <a:ext uri="{FF2B5EF4-FFF2-40B4-BE49-F238E27FC236}">
                <a16:creationId xmlns:a16="http://schemas.microsoft.com/office/drawing/2014/main" id="{F66CFC11-CDB8-3130-43BD-C856A02F42D5}"/>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21" name="TextBox 20">
            <a:extLst>
              <a:ext uri="{FF2B5EF4-FFF2-40B4-BE49-F238E27FC236}">
                <a16:creationId xmlns:a16="http://schemas.microsoft.com/office/drawing/2014/main" id="{8DD2E97A-C6E9-E1A0-0852-40B354C0CB4B}"/>
              </a:ext>
            </a:extLst>
          </p:cNvPr>
          <p:cNvSpPr txBox="1"/>
          <p:nvPr/>
        </p:nvSpPr>
        <p:spPr>
          <a:xfrm>
            <a:off x="3047557" y="3244334"/>
            <a:ext cx="6095114" cy="369332"/>
          </a:xfrm>
          <a:prstGeom prst="rect">
            <a:avLst/>
          </a:prstGeom>
          <a:noFill/>
        </p:spPr>
        <p:txBody>
          <a:bodyPr wrap="square">
            <a:spAutoFit/>
          </a:bodyPr>
          <a:lstStyle/>
          <a:p>
            <a:r>
              <a:rPr lang="en-GB" b="0" dirty="0">
                <a:effectLst/>
              </a:rPr>
              <a:t> </a:t>
            </a:r>
            <a:endParaRPr lang="en-GB" dirty="0"/>
          </a:p>
        </p:txBody>
      </p:sp>
      <p:sp>
        <p:nvSpPr>
          <p:cNvPr id="23" name="TextBox 22">
            <a:extLst>
              <a:ext uri="{FF2B5EF4-FFF2-40B4-BE49-F238E27FC236}">
                <a16:creationId xmlns:a16="http://schemas.microsoft.com/office/drawing/2014/main" id="{0B9F630C-0F0D-E16A-D77A-5272FE4DC955}"/>
              </a:ext>
            </a:extLst>
          </p:cNvPr>
          <p:cNvSpPr txBox="1"/>
          <p:nvPr/>
        </p:nvSpPr>
        <p:spPr>
          <a:xfrm>
            <a:off x="3047557" y="3244334"/>
            <a:ext cx="6095114" cy="369332"/>
          </a:xfrm>
          <a:prstGeom prst="rect">
            <a:avLst/>
          </a:prstGeom>
          <a:noFill/>
        </p:spPr>
        <p:txBody>
          <a:bodyPr wrap="square">
            <a:spAutoFit/>
          </a:bodyPr>
          <a:lstStyle/>
          <a:p>
            <a:r>
              <a:rPr lang="en-GB" dirty="0"/>
              <a:t> </a:t>
            </a:r>
          </a:p>
        </p:txBody>
      </p:sp>
      <p:pic>
        <p:nvPicPr>
          <p:cNvPr id="25" name="Picture 24">
            <a:extLst>
              <a:ext uri="{FF2B5EF4-FFF2-40B4-BE49-F238E27FC236}">
                <a16:creationId xmlns:a16="http://schemas.microsoft.com/office/drawing/2014/main" id="{B606A84E-8880-3987-AFE0-EF33B210B7A3}"/>
              </a:ext>
            </a:extLst>
          </p:cNvPr>
          <p:cNvPicPr>
            <a:picLocks noChangeAspect="1"/>
          </p:cNvPicPr>
          <p:nvPr/>
        </p:nvPicPr>
        <p:blipFill>
          <a:blip r:embed="rId2"/>
          <a:srcRect t="1633"/>
          <a:stretch/>
        </p:blipFill>
        <p:spPr>
          <a:xfrm>
            <a:off x="-19898" y="1"/>
            <a:ext cx="12211898" cy="6857999"/>
          </a:xfrm>
          <a:prstGeom prst="rect">
            <a:avLst/>
          </a:prstGeom>
        </p:spPr>
      </p:pic>
      <p:sp>
        <p:nvSpPr>
          <p:cNvPr id="27" name="TextBox 26">
            <a:extLst>
              <a:ext uri="{FF2B5EF4-FFF2-40B4-BE49-F238E27FC236}">
                <a16:creationId xmlns:a16="http://schemas.microsoft.com/office/drawing/2014/main" id="{9995A8F9-30F5-41C3-E77F-9BA0D84D5648}"/>
              </a:ext>
            </a:extLst>
          </p:cNvPr>
          <p:cNvSpPr txBox="1"/>
          <p:nvPr/>
        </p:nvSpPr>
        <p:spPr>
          <a:xfrm>
            <a:off x="228601" y="3943739"/>
            <a:ext cx="12333766" cy="707886"/>
          </a:xfrm>
          <a:prstGeom prst="rect">
            <a:avLst/>
          </a:prstGeom>
          <a:noFill/>
        </p:spPr>
        <p:txBody>
          <a:bodyPr wrap="square" rtlCol="0">
            <a:spAutoFit/>
          </a:bodyPr>
          <a:lstStyle/>
          <a:p>
            <a:r>
              <a:rPr lang="en-GB" sz="4000" b="1" dirty="0">
                <a:solidFill>
                  <a:schemeClr val="bg1"/>
                </a:solidFill>
                <a:latin typeface="Abadi" panose="020F0502020204030204" pitchFamily="34" charset="0"/>
              </a:rPr>
              <a:t>‘Planting The Right Tree in The Right Place’</a:t>
            </a:r>
          </a:p>
        </p:txBody>
      </p:sp>
    </p:spTree>
    <p:extLst>
      <p:ext uri="{BB962C8B-B14F-4D97-AF65-F5344CB8AC3E}">
        <p14:creationId xmlns:p14="http://schemas.microsoft.com/office/powerpoint/2010/main" val="1420150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41DF-2F87-0461-ACDC-498E291DBFE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8EF3E44-F95B-5B15-69DA-B2F73FA966A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C00ED7B-BD2F-BD4C-2E00-06C28452112F}"/>
              </a:ext>
            </a:extLst>
          </p:cNvPr>
          <p:cNvPicPr>
            <a:picLocks noChangeAspect="1"/>
          </p:cNvPicPr>
          <p:nvPr/>
        </p:nvPicPr>
        <p:blipFill>
          <a:blip r:embed="rId2"/>
          <a:stretch>
            <a:fillRect/>
          </a:stretch>
        </p:blipFill>
        <p:spPr>
          <a:xfrm>
            <a:off x="0" y="9419"/>
            <a:ext cx="12192000" cy="6839161"/>
          </a:xfrm>
          <a:prstGeom prst="rect">
            <a:avLst/>
          </a:prstGeom>
        </p:spPr>
      </p:pic>
    </p:spTree>
    <p:extLst>
      <p:ext uri="{BB962C8B-B14F-4D97-AF65-F5344CB8AC3E}">
        <p14:creationId xmlns:p14="http://schemas.microsoft.com/office/powerpoint/2010/main" val="1029020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road with a green field and a fence&#10;&#10;AI-generated content may be incorrect.">
            <a:extLst>
              <a:ext uri="{FF2B5EF4-FFF2-40B4-BE49-F238E27FC236}">
                <a16:creationId xmlns:a16="http://schemas.microsoft.com/office/drawing/2014/main" id="{66EE2C5B-9169-A295-1F85-D42D1AD0A885}"/>
              </a:ext>
            </a:extLst>
          </p:cNvPr>
          <p:cNvPicPr>
            <a:picLocks noGrp="1" noChangeAspect="1"/>
          </p:cNvPicPr>
          <p:nvPr>
            <p:ph idx="1"/>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13784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4292-584A-7A56-81F1-61EB0B2B8B4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9394727-5CFC-62FC-B0A5-B8840B68FC2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71E261B-5496-1E7B-DA03-E832710C453A}"/>
              </a:ext>
            </a:extLst>
          </p:cNvPr>
          <p:cNvPicPr>
            <a:picLocks noChangeAspect="1"/>
          </p:cNvPicPr>
          <p:nvPr/>
        </p:nvPicPr>
        <p:blipFill>
          <a:blip r:embed="rId2"/>
          <a:stretch>
            <a:fillRect/>
          </a:stretch>
        </p:blipFill>
        <p:spPr>
          <a:xfrm>
            <a:off x="0" y="13566"/>
            <a:ext cx="12192000" cy="6830867"/>
          </a:xfrm>
          <a:prstGeom prst="rect">
            <a:avLst/>
          </a:prstGeom>
        </p:spPr>
      </p:pic>
    </p:spTree>
    <p:extLst>
      <p:ext uri="{BB962C8B-B14F-4D97-AF65-F5344CB8AC3E}">
        <p14:creationId xmlns:p14="http://schemas.microsoft.com/office/powerpoint/2010/main" val="84467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tree: A step-by-step tutorial | Adobe">
            <a:extLst>
              <a:ext uri="{FF2B5EF4-FFF2-40B4-BE49-F238E27FC236}">
                <a16:creationId xmlns:a16="http://schemas.microsoft.com/office/drawing/2014/main" id="{ADFADB11-2E2F-45C8-ACAE-2917390F6DAC}"/>
              </a:ext>
            </a:extLst>
          </p:cNvPr>
          <p:cNvPicPr>
            <a:picLocks noChangeAspect="1" noChangeArrowheads="1"/>
          </p:cNvPicPr>
          <p:nvPr/>
        </p:nvPicPr>
        <p:blipFill>
          <a:blip r:embed="rId2">
            <a:alphaModFix amt="43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outerShdw blurRad="50800" dist="50800" dir="5400000" algn="ctr" rotWithShape="0">
              <a:srgbClr val="000000">
                <a:alpha val="9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A7AD0B-EA11-4FC8-963F-361C7FA5A107}"/>
              </a:ext>
            </a:extLst>
          </p:cNvPr>
          <p:cNvSpPr txBox="1"/>
          <p:nvPr/>
        </p:nvSpPr>
        <p:spPr>
          <a:xfrm>
            <a:off x="0" y="757382"/>
            <a:ext cx="6390289" cy="5724644"/>
          </a:xfrm>
          <a:prstGeom prst="rect">
            <a:avLst/>
          </a:prstGeom>
          <a:noFill/>
        </p:spPr>
        <p:txBody>
          <a:bodyPr wrap="square" rtlCol="0">
            <a:spAutoFit/>
          </a:bodyPr>
          <a:lstStyle/>
          <a:p>
            <a:pPr marL="285750" indent="-285750">
              <a:buFont typeface="Arial" panose="020B0604020202020204" pitchFamily="34" charset="0"/>
              <a:buChar char="•"/>
            </a:pPr>
            <a:r>
              <a:rPr lang="en-GB" sz="2400" b="1" dirty="0"/>
              <a:t>Why I am interested in trees </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What I’m doing on our farms to grow trees</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Why we need to grow more trees</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What trees should we be growing</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What tools can we use to aid tree selection</a:t>
            </a:r>
          </a:p>
          <a:p>
            <a:endParaRPr lang="en-GB" dirty="0"/>
          </a:p>
          <a:p>
            <a:endParaRPr lang="en-GB" dirty="0"/>
          </a:p>
          <a:p>
            <a:endParaRPr lang="en-GB" dirty="0"/>
          </a:p>
        </p:txBody>
      </p:sp>
    </p:spTree>
    <p:extLst>
      <p:ext uri="{BB962C8B-B14F-4D97-AF65-F5344CB8AC3E}">
        <p14:creationId xmlns:p14="http://schemas.microsoft.com/office/powerpoint/2010/main" val="3380029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 name="Rectangle 76">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11 Great Basin Bristlecone Pine (Pinus longaeva) ideas | bristlecone pine,  great basin, white mountains">
            <a:extLst>
              <a:ext uri="{FF2B5EF4-FFF2-40B4-BE49-F238E27FC236}">
                <a16:creationId xmlns:a16="http://schemas.microsoft.com/office/drawing/2014/main" id="{9545172E-9638-4A36-B578-9414C9E59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35" r="20488" b="-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 Save Giant Sequoia Trees, Maybe It&amp;#39;s Time to Plant Backups">
            <a:extLst>
              <a:ext uri="{FF2B5EF4-FFF2-40B4-BE49-F238E27FC236}">
                <a16:creationId xmlns:a16="http://schemas.microsoft.com/office/drawing/2014/main" id="{FFAC6299-CE6F-4C69-B7A6-741F70AA7D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3" r="18147" b="-3"/>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āne Mahuta - Wikipedia">
            <a:extLst>
              <a:ext uri="{FF2B5EF4-FFF2-40B4-BE49-F238E27FC236}">
                <a16:creationId xmlns:a16="http://schemas.microsoft.com/office/drawing/2014/main" id="{6BBD5ED5-7A5B-490B-8238-4D7276684E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20" r="8189"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706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flying kites&#10;&#10;Description automatically generated with medium confidence">
            <a:extLst>
              <a:ext uri="{FF2B5EF4-FFF2-40B4-BE49-F238E27FC236}">
                <a16:creationId xmlns:a16="http://schemas.microsoft.com/office/drawing/2014/main" id="{594330A0-6AA1-4117-B30A-7B967B8D9FAC}"/>
              </a:ext>
            </a:extLst>
          </p:cNvPr>
          <p:cNvPicPr>
            <a:picLocks noChangeAspect="1"/>
          </p:cNvPicPr>
          <p:nvPr/>
        </p:nvPicPr>
        <p:blipFill rotWithShape="1">
          <a:blip r:embed="rId3">
            <a:extLst>
              <a:ext uri="{28A0092B-C50C-407E-A947-70E740481C1C}">
                <a14:useLocalDpi xmlns:a14="http://schemas.microsoft.com/office/drawing/2010/main" val="0"/>
              </a:ext>
            </a:extLst>
          </a:blip>
          <a:srcRect t="51343"/>
          <a:stretch/>
        </p:blipFill>
        <p:spPr>
          <a:xfrm>
            <a:off x="3049" y="-9391"/>
            <a:ext cx="12191977" cy="6858022"/>
          </a:xfrm>
          <a:prstGeom prst="rect">
            <a:avLst/>
          </a:prstGeom>
        </p:spPr>
      </p:pic>
      <p:sp>
        <p:nvSpPr>
          <p:cNvPr id="5" name="Subtitle 2">
            <a:extLst>
              <a:ext uri="{FF2B5EF4-FFF2-40B4-BE49-F238E27FC236}">
                <a16:creationId xmlns:a16="http://schemas.microsoft.com/office/drawing/2014/main" id="{6C627A9D-D5C4-41CD-A0C8-D769B4D81EBB}"/>
              </a:ext>
            </a:extLst>
          </p:cNvPr>
          <p:cNvSpPr txBox="1">
            <a:spLocks/>
          </p:cNvSpPr>
          <p:nvPr/>
        </p:nvSpPr>
        <p:spPr>
          <a:xfrm>
            <a:off x="188567" y="791562"/>
            <a:ext cx="12000384" cy="5753412"/>
          </a:xfrm>
          <a:prstGeom prst="rect">
            <a:avLst/>
          </a:prstGeom>
        </p:spPr>
        <p:txBody>
          <a:bodyPr vert="horz" lIns="91440" tIns="45720" rIns="91440" bIns="45720" rtlCol="0" anchor="b">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q"/>
            </a:pPr>
            <a:r>
              <a:rPr lang="en-US" b="1" dirty="0">
                <a:latin typeface="Arial Narrow" panose="020B0606020202030204" pitchFamily="34" charset="0"/>
              </a:rPr>
              <a:t>Why am I interested in Growing Trees @ </a:t>
            </a:r>
            <a:r>
              <a:rPr lang="en-US" b="1" dirty="0" err="1">
                <a:latin typeface="Arial Narrow" panose="020B0606020202030204" pitchFamily="34" charset="0"/>
              </a:rPr>
              <a:t>Lopemede</a:t>
            </a:r>
            <a:r>
              <a:rPr lang="en-US" b="1" dirty="0">
                <a:latin typeface="Arial Narrow" panose="020B0606020202030204" pitchFamily="34" charset="0"/>
              </a:rPr>
              <a:t> Farm?</a:t>
            </a:r>
          </a:p>
          <a:p>
            <a:pPr marL="342900" indent="-342900">
              <a:buFont typeface="Wingdings" panose="05000000000000000000" pitchFamily="2" charset="2"/>
              <a:buChar char="q"/>
            </a:pPr>
            <a:endParaRPr lang="en-US" b="1" dirty="0">
              <a:latin typeface="Arial Narrow" panose="020B0606020202030204" pitchFamily="34" charset="0"/>
            </a:endParaRPr>
          </a:p>
          <a:p>
            <a:pPr marL="342900" indent="-342900">
              <a:buFont typeface="Wingdings" panose="05000000000000000000" pitchFamily="2" charset="2"/>
              <a:buChar char="q"/>
            </a:pPr>
            <a:r>
              <a:rPr lang="en-US" b="1" dirty="0">
                <a:latin typeface="Arial Narrow" panose="020B0606020202030204" pitchFamily="34" charset="0"/>
              </a:rPr>
              <a:t>UK Agricultural has entered a historic transition</a:t>
            </a:r>
          </a:p>
          <a:p>
            <a:pPr marL="342900" indent="-342900">
              <a:buFont typeface="Wingdings" panose="05000000000000000000" pitchFamily="2" charset="2"/>
              <a:buChar char="q"/>
            </a:pPr>
            <a:endParaRPr lang="en-US" b="1" dirty="0">
              <a:latin typeface="Arial Narrow" panose="020B0606020202030204" pitchFamily="34" charset="0"/>
            </a:endParaRPr>
          </a:p>
          <a:p>
            <a:pPr marL="342900" indent="-342900">
              <a:buFont typeface="Wingdings" panose="05000000000000000000" pitchFamily="2" charset="2"/>
              <a:buChar char="q"/>
            </a:pPr>
            <a:r>
              <a:rPr lang="en-US" b="1" dirty="0">
                <a:latin typeface="Arial Narrow" panose="020B0606020202030204" pitchFamily="34" charset="0"/>
              </a:rPr>
              <a:t> Exiting the EU and the removal of subsides and the movement to Environmental Land Management (ELMS) and away from (BPS)</a:t>
            </a:r>
          </a:p>
          <a:p>
            <a:pPr marL="342900" indent="-342900">
              <a:buFont typeface="Wingdings" panose="05000000000000000000" pitchFamily="2" charset="2"/>
              <a:buChar char="q"/>
            </a:pPr>
            <a:endParaRPr lang="en-US" b="1" dirty="0">
              <a:latin typeface="Arial Narrow" panose="020B0606020202030204" pitchFamily="34" charset="0"/>
            </a:endParaRPr>
          </a:p>
          <a:p>
            <a:pPr marL="342900" indent="-342900">
              <a:buFont typeface="Wingdings" panose="05000000000000000000" pitchFamily="2" charset="2"/>
              <a:buChar char="q"/>
            </a:pPr>
            <a:r>
              <a:rPr lang="en-US" b="1" dirty="0">
                <a:latin typeface="Arial Narrow" panose="020B0606020202030204" pitchFamily="34" charset="0"/>
              </a:rPr>
              <a:t>Alignment with the government commitment to net zero emissions by 2050 </a:t>
            </a:r>
          </a:p>
          <a:p>
            <a:pPr marL="342900" indent="-342900">
              <a:buFont typeface="Wingdings" panose="05000000000000000000" pitchFamily="2" charset="2"/>
              <a:buChar char="q"/>
            </a:pPr>
            <a:endParaRPr lang="en-US" b="1" dirty="0">
              <a:latin typeface="Arial Narrow" panose="020B0606020202030204" pitchFamily="34" charset="0"/>
            </a:endParaRPr>
          </a:p>
          <a:p>
            <a:pPr marL="342900" indent="-342900">
              <a:buFont typeface="Wingdings" panose="05000000000000000000" pitchFamily="2" charset="2"/>
              <a:buChar char="q"/>
            </a:pPr>
            <a:r>
              <a:rPr lang="en-US" b="1" dirty="0">
                <a:solidFill>
                  <a:srgbClr val="FF0000"/>
                </a:solidFill>
                <a:latin typeface="Arial Narrow" panose="020B0606020202030204" pitchFamily="34" charset="0"/>
              </a:rPr>
              <a:t>For shade and shelter for livestock, and for helping the biodiversity and climate crisis.</a:t>
            </a:r>
          </a:p>
          <a:p>
            <a:pPr marL="342900" indent="-342900">
              <a:buFont typeface="Wingdings" panose="05000000000000000000" pitchFamily="2" charset="2"/>
              <a:buChar char="q"/>
            </a:pPr>
            <a:endParaRPr lang="en-US" b="1" dirty="0">
              <a:latin typeface="Arial Narrow" panose="020B0606020202030204" pitchFamily="34" charset="0"/>
            </a:endParaRPr>
          </a:p>
          <a:p>
            <a:pPr marL="342900" indent="-342900">
              <a:buFont typeface="Wingdings" panose="05000000000000000000" pitchFamily="2" charset="2"/>
              <a:buChar char="q"/>
            </a:pPr>
            <a:r>
              <a:rPr lang="en-US" b="1" dirty="0">
                <a:latin typeface="Arial Narrow" panose="020B0606020202030204" pitchFamily="34" charset="0"/>
              </a:rPr>
              <a:t>Creating a more resilient landscape</a:t>
            </a:r>
          </a:p>
          <a:p>
            <a:pPr marL="342900" indent="-342900">
              <a:buFont typeface="Wingdings" panose="05000000000000000000" pitchFamily="2" charset="2"/>
              <a:buChar char="q"/>
            </a:pPr>
            <a:endParaRPr lang="en-US" b="1" dirty="0">
              <a:latin typeface="Arial Narrow" panose="020B0606020202030204" pitchFamily="34" charset="0"/>
            </a:endParaRPr>
          </a:p>
          <a:p>
            <a:endParaRPr lang="en-US" b="1" dirty="0">
              <a:solidFill>
                <a:srgbClr val="FFFFFF"/>
              </a:solidFill>
            </a:endParaRPr>
          </a:p>
        </p:txBody>
      </p:sp>
    </p:spTree>
    <p:extLst>
      <p:ext uri="{BB962C8B-B14F-4D97-AF65-F5344CB8AC3E}">
        <p14:creationId xmlns:p14="http://schemas.microsoft.com/office/powerpoint/2010/main" val="3512963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cows grazing under a tree&#10;&#10;AI-generated content may be incorrect.">
            <a:extLst>
              <a:ext uri="{FF2B5EF4-FFF2-40B4-BE49-F238E27FC236}">
                <a16:creationId xmlns:a16="http://schemas.microsoft.com/office/drawing/2014/main" id="{AC90D830-4418-0D84-BCA8-2D27D14D5A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4138"/>
          <a:stretch/>
        </p:blipFill>
        <p:spPr>
          <a:xfrm>
            <a:off x="20" y="1282"/>
            <a:ext cx="12191980" cy="6856718"/>
          </a:xfrm>
          <a:prstGeom prst="rect">
            <a:avLst/>
          </a:prstGeom>
        </p:spPr>
      </p:pic>
    </p:spTree>
    <p:extLst>
      <p:ext uri="{BB962C8B-B14F-4D97-AF65-F5344CB8AC3E}">
        <p14:creationId xmlns:p14="http://schemas.microsoft.com/office/powerpoint/2010/main" val="3000147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icture containing grass, outdoor, sky, field&#10;&#10;Description automatically generated">
            <a:extLst>
              <a:ext uri="{FF2B5EF4-FFF2-40B4-BE49-F238E27FC236}">
                <a16:creationId xmlns:a16="http://schemas.microsoft.com/office/drawing/2014/main" id="{0A666038-F187-4500-9653-E25F19EEB7C6}"/>
              </a:ext>
            </a:extLst>
          </p:cNvPr>
          <p:cNvPicPr>
            <a:picLocks noChangeAspect="1"/>
          </p:cNvPicPr>
          <p:nvPr/>
        </p:nvPicPr>
        <p:blipFill rotWithShape="1">
          <a:blip r:embed="rId3">
            <a:extLst>
              <a:ext uri="{28A0092B-C50C-407E-A947-70E740481C1C}">
                <a14:useLocalDpi xmlns:a14="http://schemas.microsoft.com/office/drawing/2010/main" val="0"/>
              </a:ext>
            </a:extLst>
          </a:blip>
          <a:srcRect t="11054" r="-1" b="-1"/>
          <a:stretch/>
        </p:blipFill>
        <p:spPr>
          <a:xfrm>
            <a:off x="321733" y="321733"/>
            <a:ext cx="11548534" cy="6214534"/>
          </a:xfrm>
          <a:prstGeom prst="rect">
            <a:avLst/>
          </a:prstGeom>
        </p:spPr>
      </p:pic>
    </p:spTree>
    <p:extLst>
      <p:ext uri="{BB962C8B-B14F-4D97-AF65-F5344CB8AC3E}">
        <p14:creationId xmlns:p14="http://schemas.microsoft.com/office/powerpoint/2010/main" val="358183117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FA1EAB-E06B-43E4-ABF5-CAE3368A423C}"/>
              </a:ext>
            </a:extLst>
          </p:cNvPr>
          <p:cNvSpPr txBox="1">
            <a:spLocks/>
          </p:cNvSpPr>
          <p:nvPr/>
        </p:nvSpPr>
        <p:spPr>
          <a:xfrm>
            <a:off x="707011" y="4502330"/>
            <a:ext cx="10765410" cy="12072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dirty="0"/>
              <a:t>Open Grown Trees</a:t>
            </a:r>
          </a:p>
        </p:txBody>
      </p:sp>
      <p:pic>
        <p:nvPicPr>
          <p:cNvPr id="7" name="Picture 6">
            <a:extLst>
              <a:ext uri="{FF2B5EF4-FFF2-40B4-BE49-F238E27FC236}">
                <a16:creationId xmlns:a16="http://schemas.microsoft.com/office/drawing/2014/main" id="{D1490FDF-7749-4C7E-BAC9-6A0C3BEF8D30}"/>
              </a:ext>
            </a:extLst>
          </p:cNvPr>
          <p:cNvPicPr>
            <a:picLocks noChangeAspect="1"/>
          </p:cNvPicPr>
          <p:nvPr/>
        </p:nvPicPr>
        <p:blipFill rotWithShape="1">
          <a:blip r:embed="rId3"/>
          <a:srcRect l="30187" t="16826" r="31734" b="45754"/>
          <a:stretch/>
        </p:blipFill>
        <p:spPr>
          <a:xfrm>
            <a:off x="149514" y="134630"/>
            <a:ext cx="6123892" cy="4016956"/>
          </a:xfrm>
          <a:prstGeom prst="rect">
            <a:avLst/>
          </a:prstGeom>
        </p:spPr>
      </p:pic>
      <p:cxnSp>
        <p:nvCxnSpPr>
          <p:cNvPr id="17" name="Straight Connector 16">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DCB3C4C-67D4-4292-A0BD-E0F44CF80C5F}"/>
              </a:ext>
            </a:extLst>
          </p:cNvPr>
          <p:cNvPicPr>
            <a:picLocks noChangeAspect="1"/>
          </p:cNvPicPr>
          <p:nvPr/>
        </p:nvPicPr>
        <p:blipFill rotWithShape="1">
          <a:blip r:embed="rId4"/>
          <a:srcRect l="32207" t="30086" r="24075" b="23164"/>
          <a:stretch/>
        </p:blipFill>
        <p:spPr>
          <a:xfrm>
            <a:off x="6404464" y="134629"/>
            <a:ext cx="5686518" cy="4058999"/>
          </a:xfrm>
          <a:prstGeom prst="rect">
            <a:avLst/>
          </a:prstGeom>
        </p:spPr>
      </p:pic>
    </p:spTree>
    <p:extLst>
      <p:ext uri="{BB962C8B-B14F-4D97-AF65-F5344CB8AC3E}">
        <p14:creationId xmlns:p14="http://schemas.microsoft.com/office/powerpoint/2010/main" val="378319012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Arboricultural Association - Ted Green MBE on the virtues of open-grown  trees">
            <a:extLst>
              <a:ext uri="{FF2B5EF4-FFF2-40B4-BE49-F238E27FC236}">
                <a16:creationId xmlns:a16="http://schemas.microsoft.com/office/drawing/2014/main" id="{7286351C-A3CB-4451-B06C-1961C27AF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168" y="257821"/>
            <a:ext cx="8612098" cy="634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30995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0F1DA5-A9D2-0976-403C-11B236A68E4A}"/>
              </a:ext>
            </a:extLst>
          </p:cNvPr>
          <p:cNvPicPr>
            <a:picLocks noChangeAspect="1"/>
          </p:cNvPicPr>
          <p:nvPr/>
        </p:nvPicPr>
        <p:blipFill>
          <a:blip r:embed="rId2"/>
          <a:stretch>
            <a:fillRect/>
          </a:stretch>
        </p:blipFill>
        <p:spPr>
          <a:xfrm>
            <a:off x="48303" y="0"/>
            <a:ext cx="12095393" cy="6858000"/>
          </a:xfrm>
          <a:prstGeom prst="rect">
            <a:avLst/>
          </a:prstGeom>
        </p:spPr>
      </p:pic>
    </p:spTree>
    <p:extLst>
      <p:ext uri="{BB962C8B-B14F-4D97-AF65-F5344CB8AC3E}">
        <p14:creationId xmlns:p14="http://schemas.microsoft.com/office/powerpoint/2010/main" val="233006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12F3-6541-4123-9286-F7BB3A0432AB}"/>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dirty="0"/>
              <a:t>Open Grown Trees</a:t>
            </a:r>
          </a:p>
        </p:txBody>
      </p:sp>
      <p:pic>
        <p:nvPicPr>
          <p:cNvPr id="5" name="Picture 4" descr="A picture containing grass, outdoor, fence, sky&#10;&#10;Description automatically generated">
            <a:extLst>
              <a:ext uri="{FF2B5EF4-FFF2-40B4-BE49-F238E27FC236}">
                <a16:creationId xmlns:a16="http://schemas.microsoft.com/office/drawing/2014/main" id="{068B4B19-EC02-448D-BFE1-665FDF67C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90" y="321733"/>
            <a:ext cx="4213712" cy="4470783"/>
          </a:xfrm>
          <a:prstGeom prst="rect">
            <a:avLst/>
          </a:prstGeom>
        </p:spPr>
      </p:pic>
      <p:cxnSp>
        <p:nvCxnSpPr>
          <p:cNvPr id="10" name="Straight Connector 9">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tree in a field&#10;&#10;Description automatically generated with medium confidence">
            <a:extLst>
              <a:ext uri="{FF2B5EF4-FFF2-40B4-BE49-F238E27FC236}">
                <a16:creationId xmlns:a16="http://schemas.microsoft.com/office/drawing/2014/main" id="{C321A5EE-377C-4809-948E-26121D902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685" y="321734"/>
            <a:ext cx="3386618" cy="4470783"/>
          </a:xfrm>
          <a:prstGeom prst="rect">
            <a:avLst/>
          </a:prstGeom>
        </p:spPr>
      </p:pic>
    </p:spTree>
    <p:extLst>
      <p:ext uri="{BB962C8B-B14F-4D97-AF65-F5344CB8AC3E}">
        <p14:creationId xmlns:p14="http://schemas.microsoft.com/office/powerpoint/2010/main" val="380645069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drew Bergin: Tax-free agroforestry timber sales could make a nice pension  for an arable farmer - Farming Independent">
            <a:extLst>
              <a:ext uri="{FF2B5EF4-FFF2-40B4-BE49-F238E27FC236}">
                <a16:creationId xmlns:a16="http://schemas.microsoft.com/office/drawing/2014/main" id="{0973F2B6-F020-4FA3-9A6F-EC705BF61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25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0A67F1-1E85-4DB1-8BA6-22B3AA30CDB1}"/>
              </a:ext>
            </a:extLst>
          </p:cNvPr>
          <p:cNvSpPr txBox="1"/>
          <p:nvPr/>
        </p:nvSpPr>
        <p:spPr>
          <a:xfrm>
            <a:off x="190005" y="5533902"/>
            <a:ext cx="4857008" cy="1107996"/>
          </a:xfrm>
          <a:prstGeom prst="rect">
            <a:avLst/>
          </a:prstGeom>
          <a:noFill/>
        </p:spPr>
        <p:txBody>
          <a:bodyPr wrap="square" rtlCol="0">
            <a:spAutoFit/>
          </a:bodyPr>
          <a:lstStyle/>
          <a:p>
            <a:r>
              <a:rPr lang="en-GB" sz="6600" b="1" dirty="0"/>
              <a:t>Agroforestry</a:t>
            </a:r>
            <a:r>
              <a:rPr lang="en-GB" sz="6600" dirty="0"/>
              <a:t> </a:t>
            </a:r>
          </a:p>
        </p:txBody>
      </p:sp>
    </p:spTree>
    <p:extLst>
      <p:ext uri="{BB962C8B-B14F-4D97-AF65-F5344CB8AC3E}">
        <p14:creationId xmlns:p14="http://schemas.microsoft.com/office/powerpoint/2010/main" val="2379467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Cricket Bat Willow Plantations on Former Grazing Land - Royal Forestry  Society">
            <a:extLst>
              <a:ext uri="{FF2B5EF4-FFF2-40B4-BE49-F238E27FC236}">
                <a16:creationId xmlns:a16="http://schemas.microsoft.com/office/drawing/2014/main" id="{06A12DB5-90DB-4731-9C45-27B9B1847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D69236-0EA3-4631-8C73-7E7CD4882623}"/>
              </a:ext>
            </a:extLst>
          </p:cNvPr>
          <p:cNvSpPr txBox="1"/>
          <p:nvPr/>
        </p:nvSpPr>
        <p:spPr>
          <a:xfrm>
            <a:off x="106876" y="5750004"/>
            <a:ext cx="8680863" cy="1107996"/>
          </a:xfrm>
          <a:prstGeom prst="rect">
            <a:avLst/>
          </a:prstGeom>
          <a:noFill/>
        </p:spPr>
        <p:txBody>
          <a:bodyPr wrap="square" rtlCol="0">
            <a:spAutoFit/>
          </a:bodyPr>
          <a:lstStyle/>
          <a:p>
            <a:r>
              <a:rPr lang="en-GB" sz="6600" b="1" dirty="0"/>
              <a:t>Cricket bat willows</a:t>
            </a:r>
            <a:r>
              <a:rPr lang="en-GB" sz="6600" dirty="0"/>
              <a:t> </a:t>
            </a:r>
          </a:p>
        </p:txBody>
      </p:sp>
    </p:spTree>
    <p:extLst>
      <p:ext uri="{BB962C8B-B14F-4D97-AF65-F5344CB8AC3E}">
        <p14:creationId xmlns:p14="http://schemas.microsoft.com/office/powerpoint/2010/main" val="128187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New Woodland Creation Funding 2021: The England Woodland Creation Offer  Launched">
            <a:extLst>
              <a:ext uri="{FF2B5EF4-FFF2-40B4-BE49-F238E27FC236}">
                <a16:creationId xmlns:a16="http://schemas.microsoft.com/office/drawing/2014/main" id="{86E045AC-F8E9-4B3C-AA7C-70F178466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9" r="20586"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CD3B78-DA0C-4FD9-A652-2B9B9B4C27C7}"/>
              </a:ext>
            </a:extLst>
          </p:cNvPr>
          <p:cNvSpPr txBox="1"/>
          <p:nvPr/>
        </p:nvSpPr>
        <p:spPr>
          <a:xfrm>
            <a:off x="106876" y="5750004"/>
            <a:ext cx="8680863" cy="1107996"/>
          </a:xfrm>
          <a:prstGeom prst="rect">
            <a:avLst/>
          </a:prstGeom>
          <a:noFill/>
        </p:spPr>
        <p:txBody>
          <a:bodyPr wrap="square" rtlCol="0">
            <a:spAutoFit/>
          </a:bodyPr>
          <a:lstStyle/>
          <a:p>
            <a:r>
              <a:rPr lang="en-GB" sz="6600" b="1" dirty="0"/>
              <a:t>Woodland Creation</a:t>
            </a:r>
            <a:endParaRPr lang="en-GB" sz="6600" dirty="0"/>
          </a:p>
        </p:txBody>
      </p:sp>
    </p:spTree>
    <p:extLst>
      <p:ext uri="{BB962C8B-B14F-4D97-AF65-F5344CB8AC3E}">
        <p14:creationId xmlns:p14="http://schemas.microsoft.com/office/powerpoint/2010/main" val="1612067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6A01185-367C-442C-BE7A-A9CCCF313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918A604-03CC-4928-A741-11E905ABD4B1}"/>
              </a:ext>
            </a:extLst>
          </p:cNvPr>
          <p:cNvSpPr>
            <a:spLocks noGrp="1"/>
          </p:cNvSpPr>
          <p:nvPr>
            <p:ph type="title"/>
          </p:nvPr>
        </p:nvSpPr>
        <p:spPr>
          <a:xfrm>
            <a:off x="0" y="0"/>
            <a:ext cx="6341423" cy="1207269"/>
          </a:xfrm>
        </p:spPr>
        <p:txBody>
          <a:bodyPr vert="horz" lIns="91440" tIns="45720" rIns="91440" bIns="45720" rtlCol="0" anchor="b">
            <a:normAutofit/>
          </a:bodyPr>
          <a:lstStyle/>
          <a:p>
            <a:pPr algn="ctr"/>
            <a:r>
              <a:rPr lang="en-US" sz="6600" b="1" dirty="0"/>
              <a:t>Shelter Belts</a:t>
            </a:r>
          </a:p>
        </p:txBody>
      </p:sp>
    </p:spTree>
    <p:extLst>
      <p:ext uri="{BB962C8B-B14F-4D97-AF65-F5344CB8AC3E}">
        <p14:creationId xmlns:p14="http://schemas.microsoft.com/office/powerpoint/2010/main" val="266501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5C05016-C63C-9CC4-FB4C-16472C4B0B60}"/>
              </a:ext>
            </a:extLst>
          </p:cNvPr>
          <p:cNvPicPr>
            <a:picLocks noGrp="1" noChangeAspect="1"/>
          </p:cNvPicPr>
          <p:nvPr>
            <p:ph idx="1"/>
          </p:nvPr>
        </p:nvPicPr>
        <p:blipFill>
          <a:blip r:embed="rId2"/>
          <a:srcRect t="461"/>
          <a:stretch/>
        </p:blipFill>
        <p:spPr>
          <a:xfrm>
            <a:off x="20" y="1282"/>
            <a:ext cx="12191980" cy="6856718"/>
          </a:xfrm>
          <a:prstGeom prst="rect">
            <a:avLst/>
          </a:prstGeom>
        </p:spPr>
      </p:pic>
    </p:spTree>
    <p:extLst>
      <p:ext uri="{BB962C8B-B14F-4D97-AF65-F5344CB8AC3E}">
        <p14:creationId xmlns:p14="http://schemas.microsoft.com/office/powerpoint/2010/main" val="2789331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3641A8A8-EC2D-4101-BAC2-6F900B9F4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6"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C1D79A3-7236-47EA-AD55-C73AF8310DC6}"/>
              </a:ext>
            </a:extLst>
          </p:cNvPr>
          <p:cNvSpPr txBox="1"/>
          <p:nvPr/>
        </p:nvSpPr>
        <p:spPr>
          <a:xfrm>
            <a:off x="0" y="656916"/>
            <a:ext cx="6239818" cy="5898430"/>
          </a:xfrm>
          <a:prstGeom prst="rect">
            <a:avLst/>
          </a:prstGeom>
        </p:spPr>
        <p:txBody>
          <a:bodyPr vert="horz" lIns="91440" tIns="45720" rIns="91440" bIns="45720" rtlCol="0">
            <a:normAutofit/>
          </a:bodyPr>
          <a:lstStyle/>
          <a:p>
            <a:pPr marL="114300" lvl="0" algn="ctr">
              <a:lnSpc>
                <a:spcPct val="90000"/>
              </a:lnSpc>
            </a:pPr>
            <a:r>
              <a:rPr lang="en-US" sz="2400" b="1" dirty="0"/>
              <a:t>    </a:t>
            </a:r>
            <a:r>
              <a:rPr lang="en-US" sz="4400" b="1" dirty="0">
                <a:effectLst/>
              </a:rPr>
              <a:t>The Benefits of Growing Trees on a Farm?</a:t>
            </a:r>
          </a:p>
          <a:p>
            <a:pPr marL="342900" lvl="0" indent="-228600">
              <a:lnSpc>
                <a:spcPct val="90000"/>
              </a:lnSpc>
              <a:buFont typeface="Arial" panose="020B0604020202020204" pitchFamily="34" charset="0"/>
              <a:buChar char="•"/>
            </a:pPr>
            <a:endParaRPr lang="en-US" sz="2400" b="1" dirty="0"/>
          </a:p>
          <a:p>
            <a:pPr marL="342900" lvl="0" indent="-228600">
              <a:lnSpc>
                <a:spcPct val="90000"/>
              </a:lnSpc>
              <a:buFont typeface="Arial" panose="020B0604020202020204" pitchFamily="34" charset="0"/>
              <a:buChar char="•"/>
            </a:pPr>
            <a:r>
              <a:rPr lang="en-US" sz="2400" b="1" dirty="0">
                <a:effectLst/>
              </a:rPr>
              <a:t>Improved biodiversity and habitat creation </a:t>
            </a:r>
          </a:p>
          <a:p>
            <a:pPr marL="342900" lvl="0" indent="-228600">
              <a:lnSpc>
                <a:spcPct val="90000"/>
              </a:lnSpc>
              <a:buFont typeface="Arial" panose="020B0604020202020204" pitchFamily="34" charset="0"/>
              <a:buChar char="•"/>
            </a:pPr>
            <a:endParaRPr lang="en-US" sz="2400" b="1" dirty="0">
              <a:effectLst/>
            </a:endParaRPr>
          </a:p>
          <a:p>
            <a:pPr marL="342900" lvl="0" indent="-228600">
              <a:lnSpc>
                <a:spcPct val="90000"/>
              </a:lnSpc>
              <a:buFont typeface="Arial" panose="020B0604020202020204" pitchFamily="34" charset="0"/>
              <a:buChar char="•"/>
            </a:pPr>
            <a:r>
              <a:rPr lang="en-US" sz="2400" b="1" dirty="0">
                <a:effectLst/>
              </a:rPr>
              <a:t>Reduce soil erosion</a:t>
            </a:r>
          </a:p>
          <a:p>
            <a:pPr marL="342900" lvl="0" indent="-228600">
              <a:lnSpc>
                <a:spcPct val="90000"/>
              </a:lnSpc>
              <a:buFont typeface="Arial" panose="020B0604020202020204" pitchFamily="34" charset="0"/>
              <a:buChar char="•"/>
            </a:pPr>
            <a:endParaRPr lang="en-US" sz="2400" b="1" dirty="0">
              <a:effectLst/>
            </a:endParaRPr>
          </a:p>
          <a:p>
            <a:pPr marL="342900" lvl="0" indent="-228600">
              <a:lnSpc>
                <a:spcPct val="90000"/>
              </a:lnSpc>
              <a:buFont typeface="Arial" panose="020B0604020202020204" pitchFamily="34" charset="0"/>
              <a:buChar char="•"/>
            </a:pPr>
            <a:r>
              <a:rPr lang="en-US" sz="2400" b="1" dirty="0">
                <a:effectLst/>
              </a:rPr>
              <a:t>Reduced rainwater run-off</a:t>
            </a:r>
          </a:p>
          <a:p>
            <a:pPr marL="342900" lvl="0" indent="-228600">
              <a:lnSpc>
                <a:spcPct val="90000"/>
              </a:lnSpc>
              <a:buFont typeface="Arial" panose="020B0604020202020204" pitchFamily="34" charset="0"/>
              <a:buChar char="•"/>
            </a:pPr>
            <a:endParaRPr lang="en-US" sz="2400" b="1" dirty="0">
              <a:effectLst/>
            </a:endParaRPr>
          </a:p>
          <a:p>
            <a:pPr marL="342900" lvl="0" indent="-228600">
              <a:lnSpc>
                <a:spcPct val="90000"/>
              </a:lnSpc>
              <a:buFont typeface="Arial" panose="020B0604020202020204" pitchFamily="34" charset="0"/>
              <a:buChar char="•"/>
            </a:pPr>
            <a:r>
              <a:rPr lang="en-US" sz="2400" b="1" dirty="0">
                <a:effectLst/>
              </a:rPr>
              <a:t>Carbon sequestration</a:t>
            </a:r>
          </a:p>
          <a:p>
            <a:pPr marL="342900" lvl="0" indent="-228600">
              <a:lnSpc>
                <a:spcPct val="90000"/>
              </a:lnSpc>
              <a:buFont typeface="Arial" panose="020B0604020202020204" pitchFamily="34" charset="0"/>
              <a:buChar char="•"/>
            </a:pPr>
            <a:endParaRPr lang="en-US" sz="2400" b="1" dirty="0">
              <a:effectLst/>
            </a:endParaRPr>
          </a:p>
          <a:p>
            <a:pPr marL="342900" lvl="0" indent="-228600">
              <a:lnSpc>
                <a:spcPct val="90000"/>
              </a:lnSpc>
              <a:buFont typeface="Arial" panose="020B0604020202020204" pitchFamily="34" charset="0"/>
              <a:buChar char="•"/>
            </a:pPr>
            <a:r>
              <a:rPr lang="en-US" sz="2400" b="1" dirty="0">
                <a:effectLst/>
              </a:rPr>
              <a:t>Healthier livestock providing shade under trees </a:t>
            </a:r>
          </a:p>
          <a:p>
            <a:pPr marL="342900" lvl="0" indent="-228600">
              <a:lnSpc>
                <a:spcPct val="90000"/>
              </a:lnSpc>
              <a:buFont typeface="Arial" panose="020B0604020202020204" pitchFamily="34" charset="0"/>
              <a:buChar char="•"/>
            </a:pPr>
            <a:endParaRPr lang="en-US" sz="2400" b="1" dirty="0">
              <a:effectLst/>
            </a:endParaRPr>
          </a:p>
          <a:p>
            <a:pPr marL="342900" lvl="0" indent="-228600">
              <a:lnSpc>
                <a:spcPct val="90000"/>
              </a:lnSpc>
              <a:buFont typeface="Arial" panose="020B0604020202020204" pitchFamily="34" charset="0"/>
              <a:buChar char="•"/>
            </a:pPr>
            <a:r>
              <a:rPr lang="en-US" sz="2400" b="1" dirty="0">
                <a:effectLst/>
              </a:rPr>
              <a:t>Ability to keep stock outside for longer</a:t>
            </a:r>
            <a:endParaRPr lang="en-US" sz="2400" b="1" dirty="0"/>
          </a:p>
        </p:txBody>
      </p:sp>
    </p:spTree>
    <p:extLst>
      <p:ext uri="{BB962C8B-B14F-4D97-AF65-F5344CB8AC3E}">
        <p14:creationId xmlns:p14="http://schemas.microsoft.com/office/powerpoint/2010/main" val="1484046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2" name="Rectangle 72">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oodland Carbon Code tightens up | The Scottish Farmer">
            <a:extLst>
              <a:ext uri="{FF2B5EF4-FFF2-40B4-BE49-F238E27FC236}">
                <a16:creationId xmlns:a16="http://schemas.microsoft.com/office/drawing/2014/main" id="{0E80D8E0-3D1C-4642-B804-5D9D247204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2650" y="642938"/>
            <a:ext cx="5645150" cy="3275013"/>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C54F77C-554B-4EF1-9924-10D6C570D776}"/>
              </a:ext>
            </a:extLst>
          </p:cNvPr>
          <p:cNvSpPr>
            <a:spLocks noGrp="1"/>
          </p:cNvSpPr>
          <p:nvPr>
            <p:ph type="title"/>
          </p:nvPr>
        </p:nvSpPr>
        <p:spPr>
          <a:xfrm>
            <a:off x="-241939" y="4905963"/>
            <a:ext cx="7250251" cy="1325563"/>
          </a:xfrm>
          <a:prstGeom prst="ellipse">
            <a:avLst/>
          </a:prstGeo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Selling Carbon Sequestered or for insetting</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Our Woodland Creation Project will generate 5,000 WCU </a:t>
            </a:r>
          </a:p>
        </p:txBody>
      </p:sp>
      <p:pic>
        <p:nvPicPr>
          <p:cNvPr id="3" name="Picture 2">
            <a:extLst>
              <a:ext uri="{FF2B5EF4-FFF2-40B4-BE49-F238E27FC236}">
                <a16:creationId xmlns:a16="http://schemas.microsoft.com/office/drawing/2014/main" id="{B0ABEA91-C64D-4941-87D6-4D67BDFC8EAE}"/>
              </a:ext>
            </a:extLst>
          </p:cNvPr>
          <p:cNvPicPr>
            <a:picLocks noChangeAspect="1"/>
          </p:cNvPicPr>
          <p:nvPr/>
        </p:nvPicPr>
        <p:blipFill rotWithShape="1">
          <a:blip r:embed="rId4"/>
          <a:srcRect l="31904" t="15302" r="33793" b="16331"/>
          <a:stretch/>
        </p:blipFill>
        <p:spPr>
          <a:xfrm>
            <a:off x="6766373" y="468112"/>
            <a:ext cx="4737696" cy="6294956"/>
          </a:xfrm>
          <a:prstGeom prst="rect">
            <a:avLst/>
          </a:prstGeom>
        </p:spPr>
      </p:pic>
    </p:spTree>
    <p:extLst>
      <p:ext uri="{BB962C8B-B14F-4D97-AF65-F5344CB8AC3E}">
        <p14:creationId xmlns:p14="http://schemas.microsoft.com/office/powerpoint/2010/main" val="2767642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9" name="Rectangle 8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0A2ECEB0-9994-4DC4-BD4F-A41A6FC63CDE">
            <a:extLst>
              <a:ext uri="{FF2B5EF4-FFF2-40B4-BE49-F238E27FC236}">
                <a16:creationId xmlns:a16="http://schemas.microsoft.com/office/drawing/2014/main" id="{B789815B-4417-4C6F-8244-49FE7290D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6060"/>
          <a:stretch/>
        </p:blipFill>
        <p:spPr bwMode="auto">
          <a:xfrm>
            <a:off x="4574" y="21"/>
            <a:ext cx="6096001" cy="68579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B61A592C-7EB0-481D-87DB-6AF9B36B255D">
            <a:extLst>
              <a:ext uri="{FF2B5EF4-FFF2-40B4-BE49-F238E27FC236}">
                <a16:creationId xmlns:a16="http://schemas.microsoft.com/office/drawing/2014/main" id="{A5D644B7-E98C-4A5B-A432-00F04DC304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31" r="3" b="3"/>
          <a:stretch/>
        </p:blipFill>
        <p:spPr bwMode="auto">
          <a:xfrm>
            <a:off x="6091425" y="-34"/>
            <a:ext cx="6096001" cy="6858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1">
            <a:extLst>
              <a:ext uri="{FF2B5EF4-FFF2-40B4-BE49-F238E27FC236}">
                <a16:creationId xmlns:a16="http://schemas.microsoft.com/office/drawing/2014/main" id="{45CAF448-6355-4AE2-A135-CA1B08A0FE85}"/>
              </a:ext>
            </a:extLst>
          </p:cNvPr>
          <p:cNvSpPr txBox="1">
            <a:spLocks/>
          </p:cNvSpPr>
          <p:nvPr/>
        </p:nvSpPr>
        <p:spPr>
          <a:xfrm>
            <a:off x="418509" y="-301450"/>
            <a:ext cx="9795638" cy="11143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200" b="1" dirty="0"/>
              <a:t>LOPEMEDE FARM</a:t>
            </a:r>
          </a:p>
        </p:txBody>
      </p:sp>
    </p:spTree>
    <p:extLst>
      <p:ext uri="{BB962C8B-B14F-4D97-AF65-F5344CB8AC3E}">
        <p14:creationId xmlns:p14="http://schemas.microsoft.com/office/powerpoint/2010/main" val="1322043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D2FFD53-E3CF-2880-8274-EC1FEE2BE312}"/>
              </a:ext>
            </a:extLst>
          </p:cNvPr>
          <p:cNvPicPr>
            <a:picLocks noChangeAspect="1"/>
          </p:cNvPicPr>
          <p:nvPr/>
        </p:nvPicPr>
        <p:blipFill>
          <a:blip r:embed="rId2"/>
          <a:srcRect r="872" b="1"/>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3653C24E-B253-8BF4-D323-6D147FAB11A4}"/>
              </a:ext>
            </a:extLst>
          </p:cNvPr>
          <p:cNvPicPr>
            <a:picLocks noChangeAspect="1"/>
          </p:cNvPicPr>
          <p:nvPr/>
        </p:nvPicPr>
        <p:blipFill>
          <a:blip r:embed="rId3"/>
          <a:srcRect l="6545" t="5410" r="7602" b="6626"/>
          <a:stretch/>
        </p:blipFill>
        <p:spPr>
          <a:xfrm>
            <a:off x="8254483" y="2046514"/>
            <a:ext cx="3727914" cy="4674845"/>
          </a:xfrm>
          <a:prstGeom prst="rect">
            <a:avLst/>
          </a:prstGeom>
        </p:spPr>
      </p:pic>
    </p:spTree>
    <p:extLst>
      <p:ext uri="{BB962C8B-B14F-4D97-AF65-F5344CB8AC3E}">
        <p14:creationId xmlns:p14="http://schemas.microsoft.com/office/powerpoint/2010/main" val="944100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4C792E4B-6963-4EA8-96FE-433CA2954C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68" r="9602" b="1"/>
          <a:stretch/>
        </p:blipFill>
        <p:spPr bwMode="auto">
          <a:xfrm>
            <a:off x="3465677" y="584426"/>
            <a:ext cx="5056850" cy="56891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29D81A9-C472-4208-A1B7-576C589DE4D7}"/>
              </a:ext>
            </a:extLst>
          </p:cNvPr>
          <p:cNvSpPr txBox="1"/>
          <p:nvPr/>
        </p:nvSpPr>
        <p:spPr>
          <a:xfrm>
            <a:off x="8456213" y="4224660"/>
            <a:ext cx="3325090" cy="646331"/>
          </a:xfrm>
          <a:prstGeom prst="rect">
            <a:avLst/>
          </a:prstGeom>
          <a:noFill/>
        </p:spPr>
        <p:txBody>
          <a:bodyPr wrap="square" rtlCol="0">
            <a:spAutoFit/>
          </a:bodyPr>
          <a:lstStyle/>
          <a:p>
            <a:r>
              <a:rPr lang="en-GB" sz="3600" b="1" dirty="0" err="1"/>
              <a:t>Lopemede</a:t>
            </a:r>
            <a:r>
              <a:rPr lang="en-GB" sz="3600" b="1" dirty="0"/>
              <a:t> Farm</a:t>
            </a:r>
          </a:p>
        </p:txBody>
      </p:sp>
      <p:sp>
        <p:nvSpPr>
          <p:cNvPr id="47" name="TextBox 46">
            <a:extLst>
              <a:ext uri="{FF2B5EF4-FFF2-40B4-BE49-F238E27FC236}">
                <a16:creationId xmlns:a16="http://schemas.microsoft.com/office/drawing/2014/main" id="{0C5B97C2-C395-483E-84DA-0F1AD056BC8F}"/>
              </a:ext>
            </a:extLst>
          </p:cNvPr>
          <p:cNvSpPr txBox="1"/>
          <p:nvPr/>
        </p:nvSpPr>
        <p:spPr>
          <a:xfrm>
            <a:off x="477012" y="945091"/>
            <a:ext cx="3192463" cy="646331"/>
          </a:xfrm>
          <a:prstGeom prst="rect">
            <a:avLst/>
          </a:prstGeom>
          <a:noFill/>
        </p:spPr>
        <p:txBody>
          <a:bodyPr wrap="square" rtlCol="0">
            <a:spAutoFit/>
          </a:bodyPr>
          <a:lstStyle/>
          <a:p>
            <a:r>
              <a:rPr lang="en-GB" sz="3600" b="1" dirty="0"/>
              <a:t>Redding’s Farm</a:t>
            </a:r>
          </a:p>
        </p:txBody>
      </p:sp>
      <p:cxnSp>
        <p:nvCxnSpPr>
          <p:cNvPr id="36" name="Straight Arrow Connector 35">
            <a:extLst>
              <a:ext uri="{FF2B5EF4-FFF2-40B4-BE49-F238E27FC236}">
                <a16:creationId xmlns:a16="http://schemas.microsoft.com/office/drawing/2014/main" id="{A35E5384-0749-45A6-8F1C-769B577ADE74}"/>
              </a:ext>
            </a:extLst>
          </p:cNvPr>
          <p:cNvCxnSpPr>
            <a:cxnSpLocks/>
          </p:cNvCxnSpPr>
          <p:nvPr/>
        </p:nvCxnSpPr>
        <p:spPr>
          <a:xfrm>
            <a:off x="1555668" y="1864426"/>
            <a:ext cx="2671948"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61AD6ED-5A80-4500-9C64-34B9D1D79C62}"/>
              </a:ext>
            </a:extLst>
          </p:cNvPr>
          <p:cNvCxnSpPr>
            <a:cxnSpLocks/>
          </p:cNvCxnSpPr>
          <p:nvPr/>
        </p:nvCxnSpPr>
        <p:spPr>
          <a:xfrm flipH="1">
            <a:off x="7318163" y="5045035"/>
            <a:ext cx="262148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2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English Oak Trees - Quercus Robur">
            <a:extLst>
              <a:ext uri="{FF2B5EF4-FFF2-40B4-BE49-F238E27FC236}">
                <a16:creationId xmlns:a16="http://schemas.microsoft.com/office/drawing/2014/main" id="{1E00E0EF-E4EA-B434-E96C-FA1DB0ECD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67" b="9163"/>
          <a:stretch/>
        </p:blipFill>
        <p:spPr bwMode="auto">
          <a:xfrm>
            <a:off x="-1835001" y="-48481"/>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FF82CE4-9ACC-278E-C6E8-2E153F2597F8}"/>
              </a:ext>
            </a:extLst>
          </p:cNvPr>
          <p:cNvPicPr>
            <a:picLocks noChangeAspect="1"/>
          </p:cNvPicPr>
          <p:nvPr/>
        </p:nvPicPr>
        <p:blipFill>
          <a:blip r:embed="rId3"/>
          <a:stretch>
            <a:fillRect/>
          </a:stretch>
        </p:blipFill>
        <p:spPr>
          <a:xfrm>
            <a:off x="8287948" y="-48481"/>
            <a:ext cx="3902528" cy="6905199"/>
          </a:xfrm>
          <a:prstGeom prst="rect">
            <a:avLst/>
          </a:prstGeom>
        </p:spPr>
      </p:pic>
    </p:spTree>
    <p:extLst>
      <p:ext uri="{BB962C8B-B14F-4D97-AF65-F5344CB8AC3E}">
        <p14:creationId xmlns:p14="http://schemas.microsoft.com/office/powerpoint/2010/main" val="3702096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9036-4D93-4599-9EA5-F33461D51AE0}"/>
              </a:ext>
            </a:extLst>
          </p:cNvPr>
          <p:cNvSpPr>
            <a:spLocks noGrp="1"/>
          </p:cNvSpPr>
          <p:nvPr>
            <p:ph type="title"/>
          </p:nvPr>
        </p:nvSpPr>
        <p:spPr>
          <a:xfrm>
            <a:off x="0" y="-22021"/>
            <a:ext cx="10515600" cy="1325563"/>
          </a:xfrm>
        </p:spPr>
        <p:txBody>
          <a:bodyPr/>
          <a:lstStyle/>
          <a:p>
            <a:r>
              <a:rPr lang="en-GB" b="1" dirty="0"/>
              <a:t>Why we need to grow trees</a:t>
            </a:r>
          </a:p>
        </p:txBody>
      </p:sp>
      <p:sp>
        <p:nvSpPr>
          <p:cNvPr id="6" name="TextBox 5">
            <a:extLst>
              <a:ext uri="{FF2B5EF4-FFF2-40B4-BE49-F238E27FC236}">
                <a16:creationId xmlns:a16="http://schemas.microsoft.com/office/drawing/2014/main" id="{7904014B-22A9-48E6-B958-4A1A9A475CF2}"/>
              </a:ext>
            </a:extLst>
          </p:cNvPr>
          <p:cNvSpPr txBox="1"/>
          <p:nvPr/>
        </p:nvSpPr>
        <p:spPr>
          <a:xfrm>
            <a:off x="452625" y="5727790"/>
            <a:ext cx="6097978" cy="369332"/>
          </a:xfrm>
          <a:prstGeom prst="rect">
            <a:avLst/>
          </a:prstGeom>
          <a:noFill/>
        </p:spPr>
        <p:txBody>
          <a:bodyPr wrap="square">
            <a:spAutoFit/>
          </a:bodyPr>
          <a:lstStyle/>
          <a:p>
            <a:r>
              <a:rPr lang="en-GB" b="0" i="0" dirty="0">
                <a:solidFill>
                  <a:srgbClr val="002419"/>
                </a:solidFill>
                <a:effectLst/>
                <a:latin typeface="AndesLight"/>
              </a:rPr>
              <a:t>%</a:t>
            </a:r>
            <a:endParaRPr lang="en-GB" dirty="0"/>
          </a:p>
        </p:txBody>
      </p:sp>
      <p:pic>
        <p:nvPicPr>
          <p:cNvPr id="7" name="Picture 6">
            <a:extLst>
              <a:ext uri="{FF2B5EF4-FFF2-40B4-BE49-F238E27FC236}">
                <a16:creationId xmlns:a16="http://schemas.microsoft.com/office/drawing/2014/main" id="{32C3D1C4-038F-4729-A5D1-DBCB83A5E5C7}"/>
              </a:ext>
            </a:extLst>
          </p:cNvPr>
          <p:cNvPicPr>
            <a:picLocks noChangeAspect="1"/>
          </p:cNvPicPr>
          <p:nvPr/>
        </p:nvPicPr>
        <p:blipFill rotWithShape="1">
          <a:blip r:embed="rId3"/>
          <a:srcRect l="18163" t="18164" r="29618" b="38534"/>
          <a:stretch/>
        </p:blipFill>
        <p:spPr bwMode="auto">
          <a:xfrm>
            <a:off x="1218158" y="1417499"/>
            <a:ext cx="8800077" cy="4864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3383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386B8-4AAA-4B82-92A5-FF915E0EE526}"/>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What Trees should we be growing?</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5" descr="Chart, scatter chart&#10;&#10;Description automatically generated">
            <a:extLst>
              <a:ext uri="{FF2B5EF4-FFF2-40B4-BE49-F238E27FC236}">
                <a16:creationId xmlns:a16="http://schemas.microsoft.com/office/drawing/2014/main" id="{76E2C91A-FE9B-451C-A479-91B10856FF93}"/>
              </a:ext>
            </a:extLst>
          </p:cNvPr>
          <p:cNvPicPr>
            <a:picLocks noChangeAspect="1"/>
          </p:cNvPicPr>
          <p:nvPr/>
        </p:nvPicPr>
        <p:blipFill>
          <a:blip r:embed="rId3"/>
          <a:stretch>
            <a:fillRect/>
          </a:stretch>
        </p:blipFill>
        <p:spPr>
          <a:xfrm>
            <a:off x="738274" y="2427541"/>
            <a:ext cx="10660353" cy="3997637"/>
          </a:xfrm>
          <a:prstGeom prst="rect">
            <a:avLst/>
          </a:prstGeom>
        </p:spPr>
      </p:pic>
    </p:spTree>
    <p:extLst>
      <p:ext uri="{BB962C8B-B14F-4D97-AF65-F5344CB8AC3E}">
        <p14:creationId xmlns:p14="http://schemas.microsoft.com/office/powerpoint/2010/main" val="2599580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58BC7-93AF-4C05-95F4-7F32A5D4340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200">
                <a:solidFill>
                  <a:srgbClr val="FFFFFF"/>
                </a:solidFill>
              </a:rPr>
              <a:t>What Species Should we be Growing in the UK?</a:t>
            </a:r>
          </a:p>
        </p:txBody>
      </p:sp>
      <p:cxnSp>
        <p:nvCxnSpPr>
          <p:cNvPr id="137" name="Straight Connector 1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290" name="Picture 2" descr="Oak, Common Or English (Quercus robur) - Glebe Farm Hedging">
            <a:extLst>
              <a:ext uri="{FF2B5EF4-FFF2-40B4-BE49-F238E27FC236}">
                <a16:creationId xmlns:a16="http://schemas.microsoft.com/office/drawing/2014/main" id="{120ECFD3-9C39-4D30-9D4C-AD7AEA1140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567" y="2427407"/>
            <a:ext cx="5455917" cy="3996459"/>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266" name="Picture 2">
            <a:extLst>
              <a:ext uri="{FF2B5EF4-FFF2-40B4-BE49-F238E27FC236}">
                <a16:creationId xmlns:a16="http://schemas.microsoft.com/office/drawing/2014/main" id="{A7C7DC70-3D6F-44B8-B3C5-7D7814321F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02" t="4678" r="35135" b="50033"/>
          <a:stretch/>
        </p:blipFill>
        <p:spPr bwMode="auto">
          <a:xfrm>
            <a:off x="6445073" y="2637966"/>
            <a:ext cx="5455917" cy="357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416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is Cork Sustainable? – mindthecork">
            <a:extLst>
              <a:ext uri="{FF2B5EF4-FFF2-40B4-BE49-F238E27FC236}">
                <a16:creationId xmlns:a16="http://schemas.microsoft.com/office/drawing/2014/main" id="{AF1F8B7A-3F5E-B2D2-C18B-CFAAC5BEC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449" y="-15551"/>
            <a:ext cx="6873551" cy="68735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8C74E9-2711-BEE2-24F3-C53FC7B3577C}"/>
              </a:ext>
            </a:extLst>
          </p:cNvPr>
          <p:cNvPicPr>
            <a:picLocks noChangeAspect="1"/>
          </p:cNvPicPr>
          <p:nvPr/>
        </p:nvPicPr>
        <p:blipFill>
          <a:blip r:embed="rId3"/>
          <a:stretch>
            <a:fillRect/>
          </a:stretch>
        </p:blipFill>
        <p:spPr>
          <a:xfrm>
            <a:off x="725315" y="0"/>
            <a:ext cx="3828024" cy="6754850"/>
          </a:xfrm>
          <a:prstGeom prst="rect">
            <a:avLst/>
          </a:prstGeom>
        </p:spPr>
      </p:pic>
    </p:spTree>
    <p:extLst>
      <p:ext uri="{BB962C8B-B14F-4D97-AF65-F5344CB8AC3E}">
        <p14:creationId xmlns:p14="http://schemas.microsoft.com/office/powerpoint/2010/main" val="3189179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B6AAC0-932C-8AC0-0A0C-B06ED0165913}"/>
              </a:ext>
            </a:extLst>
          </p:cNvPr>
          <p:cNvPicPr>
            <a:picLocks noChangeAspect="1"/>
          </p:cNvPicPr>
          <p:nvPr/>
        </p:nvPicPr>
        <p:blipFill>
          <a:blip r:embed="rId2"/>
          <a:stretch>
            <a:fillRect/>
          </a:stretch>
        </p:blipFill>
        <p:spPr>
          <a:xfrm>
            <a:off x="238523" y="1247347"/>
            <a:ext cx="11364785" cy="4544059"/>
          </a:xfrm>
          <a:prstGeom prst="rect">
            <a:avLst/>
          </a:prstGeom>
        </p:spPr>
      </p:pic>
      <p:pic>
        <p:nvPicPr>
          <p:cNvPr id="4098" name="Picture 2" descr="Quercus baloot - Trees and Shrubs Online">
            <a:extLst>
              <a:ext uri="{FF2B5EF4-FFF2-40B4-BE49-F238E27FC236}">
                <a16:creationId xmlns:a16="http://schemas.microsoft.com/office/drawing/2014/main" id="{A324EB5C-7B59-801B-A946-BCE3B7C3F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8D3569-892C-E159-762B-0D79B226A6E7}"/>
              </a:ext>
            </a:extLst>
          </p:cNvPr>
          <p:cNvPicPr>
            <a:picLocks noChangeAspect="1"/>
          </p:cNvPicPr>
          <p:nvPr/>
        </p:nvPicPr>
        <p:blipFill>
          <a:blip r:embed="rId4"/>
          <a:stretch>
            <a:fillRect/>
          </a:stretch>
        </p:blipFill>
        <p:spPr>
          <a:xfrm>
            <a:off x="1383098" y="417524"/>
            <a:ext cx="9326277" cy="4467849"/>
          </a:xfrm>
          <a:prstGeom prst="rect">
            <a:avLst/>
          </a:prstGeom>
        </p:spPr>
      </p:pic>
    </p:spTree>
    <p:extLst>
      <p:ext uri="{BB962C8B-B14F-4D97-AF65-F5344CB8AC3E}">
        <p14:creationId xmlns:p14="http://schemas.microsoft.com/office/powerpoint/2010/main" val="1629376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C45C2-BAD4-4AEA-ADFA-F75F965268E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Sylva Future Forest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ss, outdoor, sky, field&#10;&#10;Description automatically generated">
            <a:extLst>
              <a:ext uri="{FF2B5EF4-FFF2-40B4-BE49-F238E27FC236}">
                <a16:creationId xmlns:a16="http://schemas.microsoft.com/office/drawing/2014/main" id="{4B01038D-746F-43B2-AD43-76DAD7147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687" y="2430972"/>
            <a:ext cx="6998573" cy="4146654"/>
          </a:xfrm>
          <a:prstGeom prst="rect">
            <a:avLst/>
          </a:prstGeom>
        </p:spPr>
      </p:pic>
    </p:spTree>
    <p:extLst>
      <p:ext uri="{BB962C8B-B14F-4D97-AF65-F5344CB8AC3E}">
        <p14:creationId xmlns:p14="http://schemas.microsoft.com/office/powerpoint/2010/main" val="581618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5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B774A67-EEEE-43AB-81D3-983D4B6929B0}"/>
              </a:ext>
            </a:extLst>
          </p:cNvPr>
          <p:cNvPicPr>
            <a:picLocks noChangeAspect="1"/>
          </p:cNvPicPr>
          <p:nvPr/>
        </p:nvPicPr>
        <p:blipFill rotWithShape="1">
          <a:blip r:embed="rId3"/>
          <a:srcRect l="16655" t="11429" r="17792" b="7359"/>
          <a:stretch/>
        </p:blipFill>
        <p:spPr>
          <a:xfrm>
            <a:off x="1477953" y="643467"/>
            <a:ext cx="9236093" cy="5571066"/>
          </a:xfrm>
          <a:prstGeom prst="rect">
            <a:avLst/>
          </a:prstGeom>
        </p:spPr>
      </p:pic>
    </p:spTree>
    <p:extLst>
      <p:ext uri="{BB962C8B-B14F-4D97-AF65-F5344CB8AC3E}">
        <p14:creationId xmlns:p14="http://schemas.microsoft.com/office/powerpoint/2010/main" val="1451712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099179-4A90-4E14-9016-F9A09C851F85}"/>
              </a:ext>
            </a:extLst>
          </p:cNvPr>
          <p:cNvPicPr>
            <a:picLocks noChangeAspect="1"/>
          </p:cNvPicPr>
          <p:nvPr/>
        </p:nvPicPr>
        <p:blipFill rotWithShape="1">
          <a:blip r:embed="rId3"/>
          <a:srcRect l="13441" t="13333" r="13800"/>
          <a:stretch/>
        </p:blipFill>
        <p:spPr>
          <a:xfrm>
            <a:off x="942109" y="0"/>
            <a:ext cx="10307782" cy="6906353"/>
          </a:xfrm>
          <a:prstGeom prst="rect">
            <a:avLst/>
          </a:prstGeom>
        </p:spPr>
      </p:pic>
    </p:spTree>
    <p:extLst>
      <p:ext uri="{BB962C8B-B14F-4D97-AF65-F5344CB8AC3E}">
        <p14:creationId xmlns:p14="http://schemas.microsoft.com/office/powerpoint/2010/main" val="827425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B16FA-6BB0-4E8C-8C38-0D71003642A1}"/>
              </a:ext>
            </a:extLst>
          </p:cNvPr>
          <p:cNvPicPr>
            <a:picLocks noChangeAspect="1"/>
          </p:cNvPicPr>
          <p:nvPr/>
        </p:nvPicPr>
        <p:blipFill rotWithShape="1">
          <a:blip r:embed="rId3"/>
          <a:srcRect l="16290" t="14680" r="17272" b="8283"/>
          <a:stretch/>
        </p:blipFill>
        <p:spPr>
          <a:xfrm>
            <a:off x="1126836" y="375988"/>
            <a:ext cx="9938328" cy="6482012"/>
          </a:xfrm>
          <a:prstGeom prst="rect">
            <a:avLst/>
          </a:prstGeom>
        </p:spPr>
      </p:pic>
    </p:spTree>
    <p:extLst>
      <p:ext uri="{BB962C8B-B14F-4D97-AF65-F5344CB8AC3E}">
        <p14:creationId xmlns:p14="http://schemas.microsoft.com/office/powerpoint/2010/main" val="413297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7EAC-5D14-50B2-4878-5DFB4707197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95F422D8-ED44-84FA-1B03-8F3A199A941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5BC6957-AEAF-8588-41C0-0A8CB8AA31E8}"/>
              </a:ext>
            </a:extLst>
          </p:cNvPr>
          <p:cNvPicPr>
            <a:picLocks noChangeAspect="1"/>
          </p:cNvPicPr>
          <p:nvPr/>
        </p:nvPicPr>
        <p:blipFill>
          <a:blip r:embed="rId2"/>
          <a:stretch>
            <a:fillRect/>
          </a:stretch>
        </p:blipFill>
        <p:spPr>
          <a:xfrm>
            <a:off x="55288" y="0"/>
            <a:ext cx="12081424" cy="6858000"/>
          </a:xfrm>
          <a:prstGeom prst="rect">
            <a:avLst/>
          </a:prstGeom>
        </p:spPr>
      </p:pic>
    </p:spTree>
    <p:extLst>
      <p:ext uri="{BB962C8B-B14F-4D97-AF65-F5344CB8AC3E}">
        <p14:creationId xmlns:p14="http://schemas.microsoft.com/office/powerpoint/2010/main" val="2284088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578505-6F45-41FB-B841-AD18B520E75A}"/>
              </a:ext>
            </a:extLst>
          </p:cNvPr>
          <p:cNvPicPr>
            <a:picLocks noChangeAspect="1"/>
          </p:cNvPicPr>
          <p:nvPr/>
        </p:nvPicPr>
        <p:blipFill rotWithShape="1">
          <a:blip r:embed="rId3"/>
          <a:srcRect l="16213" t="13064" r="17121" b="7878"/>
          <a:stretch/>
        </p:blipFill>
        <p:spPr>
          <a:xfrm>
            <a:off x="1034472" y="285981"/>
            <a:ext cx="9578109" cy="6389034"/>
          </a:xfrm>
          <a:prstGeom prst="rect">
            <a:avLst/>
          </a:prstGeom>
        </p:spPr>
      </p:pic>
    </p:spTree>
    <p:extLst>
      <p:ext uri="{BB962C8B-B14F-4D97-AF65-F5344CB8AC3E}">
        <p14:creationId xmlns:p14="http://schemas.microsoft.com/office/powerpoint/2010/main" val="1376030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ontent Placeholder 6">
            <a:extLst>
              <a:ext uri="{FF2B5EF4-FFF2-40B4-BE49-F238E27FC236}">
                <a16:creationId xmlns:a16="http://schemas.microsoft.com/office/drawing/2014/main" id="{D75A33D7-50D4-B948-99D5-FDF62C10C5FF}"/>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EC637AE3-3B80-B51F-789A-A2D4EBB0CE68}"/>
              </a:ext>
            </a:extLst>
          </p:cNvPr>
          <p:cNvPicPr>
            <a:picLocks noChangeAspect="1"/>
          </p:cNvPicPr>
          <p:nvPr/>
        </p:nvPicPr>
        <p:blipFill>
          <a:blip r:embed="rId2"/>
          <a:stretch>
            <a:fillRect/>
          </a:stretch>
        </p:blipFill>
        <p:spPr>
          <a:xfrm>
            <a:off x="1031595" y="0"/>
            <a:ext cx="10128810" cy="6858000"/>
          </a:xfrm>
          <a:prstGeom prst="rect">
            <a:avLst/>
          </a:prstGeom>
        </p:spPr>
      </p:pic>
    </p:spTree>
    <p:extLst>
      <p:ext uri="{BB962C8B-B14F-4D97-AF65-F5344CB8AC3E}">
        <p14:creationId xmlns:p14="http://schemas.microsoft.com/office/powerpoint/2010/main" val="4151921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13F8-1026-6028-6973-C5167EC0BF3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4CF8C3C-6FC4-F459-C714-ECD4393CD45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770C9D8-5953-E52F-3226-91C681DE7D99}"/>
              </a:ext>
            </a:extLst>
          </p:cNvPr>
          <p:cNvPicPr>
            <a:picLocks noChangeAspect="1"/>
          </p:cNvPicPr>
          <p:nvPr/>
        </p:nvPicPr>
        <p:blipFill>
          <a:blip r:embed="rId2"/>
          <a:stretch>
            <a:fillRect/>
          </a:stretch>
        </p:blipFill>
        <p:spPr>
          <a:xfrm>
            <a:off x="838200" y="87086"/>
            <a:ext cx="10139138" cy="6858000"/>
          </a:xfrm>
          <a:prstGeom prst="rect">
            <a:avLst/>
          </a:prstGeom>
        </p:spPr>
      </p:pic>
    </p:spTree>
    <p:extLst>
      <p:ext uri="{BB962C8B-B14F-4D97-AF65-F5344CB8AC3E}">
        <p14:creationId xmlns:p14="http://schemas.microsoft.com/office/powerpoint/2010/main" val="393608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Locals have nicknamed the tree 'The Big Fella' and it is so big surgeons have to use a cherry picker to trim it">
            <a:extLst>
              <a:ext uri="{FF2B5EF4-FFF2-40B4-BE49-F238E27FC236}">
                <a16:creationId xmlns:a16="http://schemas.microsoft.com/office/drawing/2014/main" id="{CCBA6DD5-C71A-18E5-72C8-1436A1C3F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26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E80FEE-5D20-FF15-4EB7-9DF8709252F8}"/>
              </a:ext>
            </a:extLst>
          </p:cNvPr>
          <p:cNvSpPr txBox="1"/>
          <p:nvPr/>
        </p:nvSpPr>
        <p:spPr>
          <a:xfrm>
            <a:off x="303027" y="168711"/>
            <a:ext cx="7331149" cy="1569660"/>
          </a:xfrm>
          <a:prstGeom prst="rect">
            <a:avLst/>
          </a:prstGeom>
          <a:noFill/>
        </p:spPr>
        <p:txBody>
          <a:bodyPr wrap="square" rtlCol="0">
            <a:spAutoFit/>
          </a:bodyPr>
          <a:lstStyle/>
          <a:p>
            <a:r>
              <a:rPr lang="en-GB" sz="4800" b="1" dirty="0">
                <a:solidFill>
                  <a:schemeClr val="bg1"/>
                </a:solidFill>
              </a:rPr>
              <a:t>Selecting an appropriate tree for the right place! </a:t>
            </a:r>
          </a:p>
        </p:txBody>
      </p:sp>
    </p:spTree>
    <p:extLst>
      <p:ext uri="{BB962C8B-B14F-4D97-AF65-F5344CB8AC3E}">
        <p14:creationId xmlns:p14="http://schemas.microsoft.com/office/powerpoint/2010/main" val="1710350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8"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Photo of a tree">
            <a:extLst>
              <a:ext uri="{FF2B5EF4-FFF2-40B4-BE49-F238E27FC236}">
                <a16:creationId xmlns:a16="http://schemas.microsoft.com/office/drawing/2014/main" id="{9A531678-B923-43BC-BB39-5EA8BD47E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4" r="1000"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0981DA7-0664-4EE5-B539-35BC18C81685}"/>
              </a:ext>
            </a:extLst>
          </p:cNvPr>
          <p:cNvSpPr txBox="1"/>
          <p:nvPr/>
        </p:nvSpPr>
        <p:spPr>
          <a:xfrm>
            <a:off x="173892" y="843916"/>
            <a:ext cx="5836139" cy="517016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77500" lnSpcReduction="20000"/>
          </a:bodyPr>
          <a:lstStyle/>
          <a:p>
            <a:pPr indent="-228600">
              <a:lnSpc>
                <a:spcPct val="90000"/>
              </a:lnSpc>
              <a:spcAft>
                <a:spcPts val="600"/>
              </a:spcAft>
              <a:buFont typeface="Arial" panose="020B0604020202020204" pitchFamily="34" charset="0"/>
              <a:buChar char="•"/>
            </a:pPr>
            <a:r>
              <a:rPr lang="en-US" sz="3300" b="1" dirty="0"/>
              <a:t>Trees will play a larger role in our landscape in the years to come.</a:t>
            </a:r>
          </a:p>
          <a:p>
            <a:pPr indent="-228600">
              <a:lnSpc>
                <a:spcPct val="90000"/>
              </a:lnSpc>
              <a:spcAft>
                <a:spcPts val="600"/>
              </a:spcAft>
              <a:buFont typeface="Arial" panose="020B0604020202020204" pitchFamily="34" charset="0"/>
              <a:buChar char="•"/>
            </a:pPr>
            <a:endParaRPr lang="en-US" sz="3300" b="1" dirty="0"/>
          </a:p>
          <a:p>
            <a:pPr indent="-228600">
              <a:lnSpc>
                <a:spcPct val="90000"/>
              </a:lnSpc>
              <a:spcAft>
                <a:spcPts val="600"/>
              </a:spcAft>
              <a:buFont typeface="Arial" panose="020B0604020202020204" pitchFamily="34" charset="0"/>
              <a:buChar char="•"/>
            </a:pPr>
            <a:r>
              <a:rPr lang="en-US" sz="3300" b="1" dirty="0"/>
              <a:t>Trees are not the solution to climate change but will help and they provide many other benefits to us, and wildlife.</a:t>
            </a:r>
          </a:p>
          <a:p>
            <a:pPr indent="-228600">
              <a:lnSpc>
                <a:spcPct val="90000"/>
              </a:lnSpc>
              <a:spcAft>
                <a:spcPts val="600"/>
              </a:spcAft>
              <a:buFont typeface="Arial" panose="020B0604020202020204" pitchFamily="34" charset="0"/>
              <a:buChar char="•"/>
            </a:pPr>
            <a:endParaRPr lang="en-US" sz="3300" b="1" dirty="0"/>
          </a:p>
          <a:p>
            <a:pPr indent="-228600">
              <a:lnSpc>
                <a:spcPct val="90000"/>
              </a:lnSpc>
              <a:spcAft>
                <a:spcPts val="600"/>
              </a:spcAft>
              <a:buFont typeface="Arial" panose="020B0604020202020204" pitchFamily="34" charset="0"/>
              <a:buChar char="•"/>
            </a:pPr>
            <a:r>
              <a:rPr lang="en-US" sz="3300" b="1" dirty="0"/>
              <a:t>Selecting the right trees to grow is critical </a:t>
            </a:r>
          </a:p>
          <a:p>
            <a:pPr indent="-228600">
              <a:lnSpc>
                <a:spcPct val="90000"/>
              </a:lnSpc>
              <a:spcAft>
                <a:spcPts val="600"/>
              </a:spcAft>
              <a:buFont typeface="Arial" panose="020B0604020202020204" pitchFamily="34" charset="0"/>
              <a:buChar char="•"/>
            </a:pPr>
            <a:endParaRPr lang="en-US" sz="3300" b="1" dirty="0"/>
          </a:p>
          <a:p>
            <a:pPr indent="-228600">
              <a:lnSpc>
                <a:spcPct val="90000"/>
              </a:lnSpc>
              <a:spcAft>
                <a:spcPts val="600"/>
              </a:spcAft>
              <a:buFont typeface="Arial" panose="020B0604020202020204" pitchFamily="34" charset="0"/>
              <a:buChar char="•"/>
            </a:pPr>
            <a:r>
              <a:rPr lang="en-US" sz="3300" b="1" dirty="0"/>
              <a:t>We need trees to thrive not just survive</a:t>
            </a:r>
          </a:p>
          <a:p>
            <a:pPr indent="-228600">
              <a:lnSpc>
                <a:spcPct val="90000"/>
              </a:lnSpc>
              <a:spcAft>
                <a:spcPts val="600"/>
              </a:spcAft>
              <a:buFont typeface="Arial" panose="020B0604020202020204" pitchFamily="34" charset="0"/>
              <a:buChar char="•"/>
            </a:pPr>
            <a:endParaRPr lang="en-US" sz="3300" b="1" dirty="0"/>
          </a:p>
          <a:p>
            <a:pPr indent="-228600">
              <a:lnSpc>
                <a:spcPct val="90000"/>
              </a:lnSpc>
              <a:spcAft>
                <a:spcPts val="600"/>
              </a:spcAft>
              <a:buFont typeface="Arial" panose="020B0604020202020204" pitchFamily="34" charset="0"/>
              <a:buChar char="•"/>
            </a:pPr>
            <a:r>
              <a:rPr lang="en-US" sz="3300" b="1" dirty="0"/>
              <a:t>AND so is planting a wide diversity of tree species</a:t>
            </a:r>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dirty="0"/>
          </a:p>
        </p:txBody>
      </p:sp>
      <p:sp>
        <p:nvSpPr>
          <p:cNvPr id="8" name="Title 1">
            <a:extLst>
              <a:ext uri="{FF2B5EF4-FFF2-40B4-BE49-F238E27FC236}">
                <a16:creationId xmlns:a16="http://schemas.microsoft.com/office/drawing/2014/main" id="{5374D5F7-0494-45F5-8C54-5BB299A2C703}"/>
              </a:ext>
            </a:extLst>
          </p:cNvPr>
          <p:cNvSpPr>
            <a:spLocks noGrp="1"/>
          </p:cNvSpPr>
          <p:nvPr>
            <p:ph type="title"/>
          </p:nvPr>
        </p:nvSpPr>
        <p:spPr>
          <a:xfrm>
            <a:off x="350911" y="-1263286"/>
            <a:ext cx="4966393" cy="1263286"/>
          </a:xfrm>
        </p:spPr>
        <p:txBody>
          <a:bodyPr vert="horz" lIns="91440" tIns="45720" rIns="91440" bIns="45720" rtlCol="0" anchor="b">
            <a:normAutofit/>
          </a:bodyPr>
          <a:lstStyle/>
          <a:p>
            <a:r>
              <a:rPr lang="en-US" sz="6600" dirty="0"/>
              <a:t>CONCLUSION</a:t>
            </a:r>
          </a:p>
        </p:txBody>
      </p:sp>
    </p:spTree>
    <p:extLst>
      <p:ext uri="{BB962C8B-B14F-4D97-AF65-F5344CB8AC3E}">
        <p14:creationId xmlns:p14="http://schemas.microsoft.com/office/powerpoint/2010/main" val="2992170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Everything You Need to Know About Growing Trees From Seeds - Permaculture  Apprentice">
            <a:extLst>
              <a:ext uri="{FF2B5EF4-FFF2-40B4-BE49-F238E27FC236}">
                <a16:creationId xmlns:a16="http://schemas.microsoft.com/office/drawing/2014/main" id="{BC763D82-E1C5-44ED-A231-927424828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9" b="812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93FA42-7F77-452D-AB77-E2A8A922DA82}"/>
              </a:ext>
            </a:extLst>
          </p:cNvPr>
          <p:cNvSpPr txBox="1"/>
          <p:nvPr/>
        </p:nvSpPr>
        <p:spPr>
          <a:xfrm>
            <a:off x="6973455" y="3814834"/>
            <a:ext cx="4692074" cy="2831544"/>
          </a:xfrm>
          <a:prstGeom prst="rect">
            <a:avLst/>
          </a:prstGeom>
          <a:noFill/>
        </p:spPr>
        <p:txBody>
          <a:bodyPr wrap="square">
            <a:spAutoFit/>
          </a:bodyPr>
          <a:lstStyle/>
          <a:p>
            <a:pPr>
              <a:spcAft>
                <a:spcPts val="600"/>
              </a:spcAft>
            </a:pPr>
            <a:r>
              <a:rPr lang="en-GB" sz="2800" dirty="0">
                <a:solidFill>
                  <a:schemeClr val="bg1"/>
                </a:solidFill>
                <a:latin typeface="arial" panose="020B0604020202020204" pitchFamily="34" charset="0"/>
              </a:rPr>
              <a:t>“</a:t>
            </a:r>
            <a:r>
              <a:rPr lang="en-GB" sz="2800" b="1" i="0" dirty="0">
                <a:solidFill>
                  <a:schemeClr val="bg1"/>
                </a:solidFill>
                <a:effectLst/>
                <a:latin typeface="arial" panose="020B0604020202020204" pitchFamily="34" charset="0"/>
              </a:rPr>
              <a:t>The best time to plant a tree was 20 years ago.</a:t>
            </a:r>
            <a:r>
              <a:rPr lang="en-GB" sz="2800" b="0" i="0" dirty="0">
                <a:solidFill>
                  <a:schemeClr val="bg1"/>
                </a:solidFill>
                <a:effectLst/>
                <a:latin typeface="arial" panose="020B0604020202020204" pitchFamily="34" charset="0"/>
              </a:rPr>
              <a:t> </a:t>
            </a:r>
            <a:r>
              <a:rPr lang="en-GB" sz="2800" b="1" i="0" dirty="0">
                <a:solidFill>
                  <a:schemeClr val="bg1"/>
                </a:solidFill>
                <a:effectLst/>
                <a:latin typeface="arial" panose="020B0604020202020204" pitchFamily="34" charset="0"/>
              </a:rPr>
              <a:t>The second best time is now”</a:t>
            </a:r>
          </a:p>
          <a:p>
            <a:pPr>
              <a:spcAft>
                <a:spcPts val="600"/>
              </a:spcAft>
            </a:pPr>
            <a:endParaRPr lang="en-GB" sz="2800" b="1" dirty="0">
              <a:solidFill>
                <a:schemeClr val="bg1"/>
              </a:solidFill>
              <a:latin typeface="arial" panose="020B0604020202020204" pitchFamily="34" charset="0"/>
            </a:endParaRPr>
          </a:p>
          <a:p>
            <a:pPr>
              <a:spcAft>
                <a:spcPts val="600"/>
              </a:spcAft>
            </a:pPr>
            <a:r>
              <a:rPr lang="en-GB" sz="2800" b="0" i="0" dirty="0">
                <a:solidFill>
                  <a:schemeClr val="bg1"/>
                </a:solidFill>
                <a:effectLst/>
                <a:latin typeface="arial" panose="020B0604020202020204" pitchFamily="34" charset="0"/>
              </a:rPr>
              <a:t>Chinese proverb</a:t>
            </a:r>
            <a:endParaRPr lang="en-GB" sz="2800" dirty="0">
              <a:solidFill>
                <a:schemeClr val="bg1"/>
              </a:solidFill>
            </a:endParaRPr>
          </a:p>
        </p:txBody>
      </p:sp>
    </p:spTree>
    <p:extLst>
      <p:ext uri="{BB962C8B-B14F-4D97-AF65-F5344CB8AC3E}">
        <p14:creationId xmlns:p14="http://schemas.microsoft.com/office/powerpoint/2010/main" val="2483659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31C726-39C2-7E45-E8CD-F200BFD3ECF7}"/>
              </a:ext>
            </a:extLst>
          </p:cNvPr>
          <p:cNvSpPr txBox="1"/>
          <p:nvPr/>
        </p:nvSpPr>
        <p:spPr>
          <a:xfrm>
            <a:off x="7623004" y="2842727"/>
            <a:ext cx="3642156" cy="821418"/>
          </a:xfrm>
          <a:prstGeom prst="rect">
            <a:avLst/>
          </a:prstGeom>
          <a:noFill/>
        </p:spPr>
        <p:txBody>
          <a:bodyPr vert="horz" lIns="91440" tIns="45720" rIns="91440" bIns="45720" rtlCol="0" anchor="b">
            <a:normAutofit fontScale="92500" lnSpcReduction="20000"/>
          </a:bodyPr>
          <a:lstStyle/>
          <a:p>
            <a:pPr>
              <a:lnSpc>
                <a:spcPct val="90000"/>
              </a:lnSpc>
              <a:spcBef>
                <a:spcPct val="0"/>
              </a:spcBef>
              <a:spcAft>
                <a:spcPts val="600"/>
              </a:spcAft>
            </a:pPr>
            <a:r>
              <a:rPr lang="en-US" sz="6600" b="1" dirty="0">
                <a:latin typeface="+mj-lt"/>
                <a:ea typeface="+mj-ea"/>
                <a:cs typeface="+mj-cs"/>
              </a:rPr>
              <a:t>Questions</a:t>
            </a:r>
            <a:r>
              <a:rPr lang="en-US" sz="5200" dirty="0">
                <a:latin typeface="+mj-lt"/>
                <a:ea typeface="+mj-ea"/>
                <a:cs typeface="+mj-cs"/>
              </a:rPr>
              <a:t> </a:t>
            </a:r>
          </a:p>
        </p:txBody>
      </p:sp>
      <p:pic>
        <p:nvPicPr>
          <p:cNvPr id="7" name="Picture 6" descr="A black and white logo of a tree&#10;&#10;AI-generated content may be incorrect.">
            <a:extLst>
              <a:ext uri="{FF2B5EF4-FFF2-40B4-BE49-F238E27FC236}">
                <a16:creationId xmlns:a16="http://schemas.microsoft.com/office/drawing/2014/main" id="{1A415399-6ADC-3C61-A404-A8828904AA3F}"/>
              </a:ext>
            </a:extLst>
          </p:cNvPr>
          <p:cNvPicPr>
            <a:picLocks noChangeAspect="1"/>
          </p:cNvPicPr>
          <p:nvPr/>
        </p:nvPicPr>
        <p:blipFill>
          <a:blip r:embed="rId2">
            <a:extLst>
              <a:ext uri="{28A0092B-C50C-407E-A947-70E740481C1C}">
                <a14:useLocalDpi xmlns:a14="http://schemas.microsoft.com/office/drawing/2010/main" val="0"/>
              </a:ext>
            </a:extLst>
          </a:blip>
          <a:srcRect r="-1" b="1928"/>
          <a:stretch/>
        </p:blipFill>
        <p:spPr>
          <a:xfrm>
            <a:off x="20" y="10"/>
            <a:ext cx="6992881" cy="6857990"/>
          </a:xfrm>
          <a:prstGeom prst="rect">
            <a:avLst/>
          </a:prstGeom>
        </p:spPr>
      </p:pic>
    </p:spTree>
    <p:extLst>
      <p:ext uri="{BB962C8B-B14F-4D97-AF65-F5344CB8AC3E}">
        <p14:creationId xmlns:p14="http://schemas.microsoft.com/office/powerpoint/2010/main" val="199260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160CA-751E-C88A-8C2B-D83C40EBD99C}"/>
              </a:ext>
            </a:extLst>
          </p:cNvPr>
          <p:cNvPicPr>
            <a:picLocks noChangeAspect="1"/>
          </p:cNvPicPr>
          <p:nvPr/>
        </p:nvPicPr>
        <p:blipFill>
          <a:blip r:embed="rId2"/>
          <a:stretch>
            <a:fillRect/>
          </a:stretch>
        </p:blipFill>
        <p:spPr>
          <a:xfrm>
            <a:off x="-105747" y="-78801"/>
            <a:ext cx="12463085" cy="6936801"/>
          </a:xfrm>
          <a:prstGeom prst="rect">
            <a:avLst/>
          </a:prstGeom>
        </p:spPr>
      </p:pic>
    </p:spTree>
    <p:extLst>
      <p:ext uri="{BB962C8B-B14F-4D97-AF65-F5344CB8AC3E}">
        <p14:creationId xmlns:p14="http://schemas.microsoft.com/office/powerpoint/2010/main" val="28279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D1BFC-0C7E-3818-4476-0F2AFE85D1B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929D4E5-3ADF-026B-5B71-9B7051A7855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7FFB3B7-3C07-429F-A03F-BF5021628FE4}"/>
              </a:ext>
            </a:extLst>
          </p:cNvPr>
          <p:cNvPicPr>
            <a:picLocks noChangeAspect="1"/>
          </p:cNvPicPr>
          <p:nvPr/>
        </p:nvPicPr>
        <p:blipFill>
          <a:blip r:embed="rId2"/>
          <a:stretch>
            <a:fillRect/>
          </a:stretch>
        </p:blipFill>
        <p:spPr>
          <a:xfrm>
            <a:off x="0" y="2439"/>
            <a:ext cx="12192000" cy="6853122"/>
          </a:xfrm>
          <a:prstGeom prst="rect">
            <a:avLst/>
          </a:prstGeom>
        </p:spPr>
      </p:pic>
    </p:spTree>
    <p:extLst>
      <p:ext uri="{BB962C8B-B14F-4D97-AF65-F5344CB8AC3E}">
        <p14:creationId xmlns:p14="http://schemas.microsoft.com/office/powerpoint/2010/main" val="2611049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painting&#10;&#10;AI-generated content may be incorrect.">
            <a:extLst>
              <a:ext uri="{FF2B5EF4-FFF2-40B4-BE49-F238E27FC236}">
                <a16:creationId xmlns:a16="http://schemas.microsoft.com/office/drawing/2014/main" id="{450FC4B9-C276-C578-07F9-A64781D849E3}"/>
              </a:ext>
            </a:extLst>
          </p:cNvPr>
          <p:cNvPicPr>
            <a:picLocks noGrp="1" noChangeAspect="1"/>
          </p:cNvPicPr>
          <p:nvPr>
            <p:ph idx="1"/>
          </p:nvPr>
        </p:nvPicPr>
        <p:blipFill>
          <a:blip r:embed="rId2"/>
          <a:srcRect t="1538" b="2735"/>
          <a:stretch/>
        </p:blipFill>
        <p:spPr>
          <a:xfrm>
            <a:off x="20" y="1282"/>
            <a:ext cx="12191980" cy="6856718"/>
          </a:xfrm>
          <a:prstGeom prst="rect">
            <a:avLst/>
          </a:prstGeom>
        </p:spPr>
      </p:pic>
    </p:spTree>
    <p:extLst>
      <p:ext uri="{BB962C8B-B14F-4D97-AF65-F5344CB8AC3E}">
        <p14:creationId xmlns:p14="http://schemas.microsoft.com/office/powerpoint/2010/main" val="16916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A5CF2ECC-579D-835C-A830-3E7F0DC1902A}"/>
              </a:ext>
            </a:extLst>
          </p:cNvPr>
          <p:cNvPicPr>
            <a:picLocks noGrp="1" noChangeAspect="1"/>
          </p:cNvPicPr>
          <p:nvPr>
            <p:ph idx="1"/>
          </p:nvPr>
        </p:nvPicPr>
        <p:blipFill>
          <a:blip r:embed="rId2"/>
          <a:srcRect r="872" b="1"/>
          <a:stretch/>
        </p:blipFill>
        <p:spPr>
          <a:xfrm>
            <a:off x="20" y="1282"/>
            <a:ext cx="12191980" cy="6856718"/>
          </a:xfrm>
          <a:prstGeom prst="rect">
            <a:avLst/>
          </a:prstGeom>
        </p:spPr>
      </p:pic>
    </p:spTree>
    <p:extLst>
      <p:ext uri="{BB962C8B-B14F-4D97-AF65-F5344CB8AC3E}">
        <p14:creationId xmlns:p14="http://schemas.microsoft.com/office/powerpoint/2010/main" val="214821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large green field with many animals&#10;&#10;AI-generated content may be incorrect.">
            <a:extLst>
              <a:ext uri="{FF2B5EF4-FFF2-40B4-BE49-F238E27FC236}">
                <a16:creationId xmlns:a16="http://schemas.microsoft.com/office/drawing/2014/main" id="{88781AB6-5A49-1330-C955-A8771DA0B724}"/>
              </a:ext>
            </a:extLst>
          </p:cNvPr>
          <p:cNvPicPr>
            <a:picLocks noGrp="1" noChangeAspect="1"/>
          </p:cNvPicPr>
          <p:nvPr>
            <p:ph idx="1"/>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976011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2038</Words>
  <Application>Microsoft Office PowerPoint</Application>
  <PresentationFormat>Widescreen</PresentationFormat>
  <Paragraphs>158</Paragraphs>
  <Slides>46</Slides>
  <Notes>23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Abadi</vt:lpstr>
      <vt:lpstr>Andes</vt:lpstr>
      <vt:lpstr>AndesExtraBold</vt:lpstr>
      <vt:lpstr>AndesLight</vt:lpstr>
      <vt:lpstr>Arial</vt:lpstr>
      <vt:lpstr>Arial</vt:lpstr>
      <vt:lpstr>Arial Narrow</vt:lpstr>
      <vt:lpstr>Calibri</vt:lpstr>
      <vt:lpstr>Calibri Light</vt:lpstr>
      <vt:lpstr>Myriad Pro</vt:lpstr>
      <vt:lpstr>wfont_636247_134642d2a4f947658c181305e4d11d6e</vt:lpstr>
      <vt:lpstr>Wingdings</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Grown Trees</vt:lpstr>
      <vt:lpstr>PowerPoint Presentation</vt:lpstr>
      <vt:lpstr>PowerPoint Presentation</vt:lpstr>
      <vt:lpstr>PowerPoint Presentation</vt:lpstr>
      <vt:lpstr>Shelter Belts</vt:lpstr>
      <vt:lpstr>PowerPoint Presentation</vt:lpstr>
      <vt:lpstr>PowerPoint Presentation</vt:lpstr>
      <vt:lpstr>Selling Carbon Sequestered or for insetting Our Woodland Creation Project will generate 5,000 WCU </vt:lpstr>
      <vt:lpstr>PowerPoint Presentation</vt:lpstr>
      <vt:lpstr>PowerPoint Presentation</vt:lpstr>
      <vt:lpstr>PowerPoint Presentation</vt:lpstr>
      <vt:lpstr>Why we need to grow trees</vt:lpstr>
      <vt:lpstr>What Trees should we be growing?</vt:lpstr>
      <vt:lpstr>What Species Should we be Growing in the UK?</vt:lpstr>
      <vt:lpstr>PowerPoint Presentation</vt:lpstr>
      <vt:lpstr>PowerPoint Presentation</vt:lpstr>
      <vt:lpstr>Sylva Future Forest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Eddie Rixon</dc:creator>
  <cp:lastModifiedBy>Rixon, Eddie</cp:lastModifiedBy>
  <cp:revision>3</cp:revision>
  <dcterms:created xsi:type="dcterms:W3CDTF">2022-01-09T19:45:09Z</dcterms:created>
  <dcterms:modified xsi:type="dcterms:W3CDTF">2025-02-27T19:55:39Z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ad63538-a7d0-4d63-95ef-ceb71aab01ba_Enabled">
    <vt:lpwstr>true</vt:lpwstr>
  </property>
  <property fmtid="{D5CDD505-2E9C-101B-9397-08002B2CF9AE}" pid="3" name="MSIP_Label_5ad63538-a7d0-4d63-95ef-ceb71aab01ba_SetDate">
    <vt:lpwstr>2025-02-27T19:55:34Z</vt:lpwstr>
  </property>
  <property fmtid="{D5CDD505-2E9C-101B-9397-08002B2CF9AE}" pid="4" name="MSIP_Label_5ad63538-a7d0-4d63-95ef-ceb71aab01ba_Method">
    <vt:lpwstr>Standard</vt:lpwstr>
  </property>
  <property fmtid="{D5CDD505-2E9C-101B-9397-08002B2CF9AE}" pid="5" name="MSIP_Label_5ad63538-a7d0-4d63-95ef-ceb71aab01ba_Name">
    <vt:lpwstr>Official</vt:lpwstr>
  </property>
  <property fmtid="{D5CDD505-2E9C-101B-9397-08002B2CF9AE}" pid="6" name="MSIP_Label_5ad63538-a7d0-4d63-95ef-ceb71aab01ba_SiteId">
    <vt:lpwstr>05c525e9-f9e4-4ca2-8c55-e4740272c3bc</vt:lpwstr>
  </property>
  <property fmtid="{D5CDD505-2E9C-101B-9397-08002B2CF9AE}" pid="7" name="MSIP_Label_5ad63538-a7d0-4d63-95ef-ceb71aab01ba_ActionId">
    <vt:lpwstr>5f579564-3cd1-4700-938c-a011c18b1a5d</vt:lpwstr>
  </property>
  <property fmtid="{D5CDD505-2E9C-101B-9397-08002B2CF9AE}" pid="8" name="MSIP_Label_5ad63538-a7d0-4d63-95ef-ceb71aab01ba_ContentBits">
    <vt:lpwstr>0</vt:lpwstr>
  </property>
  <property fmtid="{D5CDD505-2E9C-101B-9397-08002B2CF9AE}" pid="9" name="MSIP_Label_5ad63538-a7d0-4d63-95ef-ceb71aab01ba_Tag">
    <vt:lpwstr>10, 3, 0, 1</vt:lpwstr>
  </property>
</Properties>
</file>